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82" r:id="rId5"/>
    <p:sldId id="283" r:id="rId6"/>
    <p:sldId id="284" r:id="rId7"/>
    <p:sldId id="285" r:id="rId8"/>
    <p:sldId id="262" r:id="rId9"/>
    <p:sldId id="263" r:id="rId10"/>
    <p:sldId id="264" r:id="rId11"/>
    <p:sldId id="265" r:id="rId12"/>
    <p:sldId id="289" r:id="rId13"/>
    <p:sldId id="286" r:id="rId14"/>
    <p:sldId id="287" r:id="rId15"/>
    <p:sldId id="288" r:id="rId16"/>
    <p:sldId id="266" r:id="rId17"/>
    <p:sldId id="291" r:id="rId18"/>
    <p:sldId id="27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52" autoAdjust="0"/>
    <p:restoredTop sz="94660"/>
  </p:normalViewPr>
  <p:slideViewPr>
    <p:cSldViewPr snapToGrid="0">
      <p:cViewPr varScale="1">
        <p:scale>
          <a:sx n="111" d="100"/>
          <a:sy n="111" d="100"/>
        </p:scale>
        <p:origin x="58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5F416F-E17F-4B86-A98D-9EC1EB27422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FC88BE2-6DCC-4AE4-A526-BDFE9B235978}">
      <dgm:prSet/>
      <dgm:spPr/>
      <dgm:t>
        <a:bodyPr/>
        <a:lstStyle/>
        <a:p>
          <a:r>
            <a:rPr lang="en-US" b="0" i="0" dirty="0"/>
            <a:t>The chief judge of a judicial circuit cannot establish a bond schedule that sets a lower bond amount </a:t>
          </a:r>
          <a:endParaRPr lang="en-US" dirty="0"/>
        </a:p>
      </dgm:t>
    </dgm:pt>
    <dgm:pt modelId="{AA607B65-A194-42FD-93FA-F9C2C6D15671}" type="parTrans" cxnId="{5B818710-9F4D-4996-B876-9148837E2AA1}">
      <dgm:prSet/>
      <dgm:spPr/>
      <dgm:t>
        <a:bodyPr/>
        <a:lstStyle/>
        <a:p>
          <a:endParaRPr lang="en-US"/>
        </a:p>
      </dgm:t>
    </dgm:pt>
    <dgm:pt modelId="{287E95FB-AF27-4288-86FB-8B99D20582E4}" type="sibTrans" cxnId="{5B818710-9F4D-4996-B876-9148837E2AA1}">
      <dgm:prSet/>
      <dgm:spPr/>
      <dgm:t>
        <a:bodyPr/>
        <a:lstStyle/>
        <a:p>
          <a:endParaRPr lang="en-US"/>
        </a:p>
      </dgm:t>
    </dgm:pt>
    <dgm:pt modelId="{BF865208-149A-4744-ADE2-5D6D2D2118F0}">
      <dgm:prSet/>
      <dgm:spPr/>
      <dgm:t>
        <a:bodyPr/>
        <a:lstStyle/>
        <a:p>
          <a:r>
            <a:rPr lang="en-US" b="0" i="0"/>
            <a:t>The chief judge may petition the Supreme Court for approval of bond schedule that sets a lower bond amount</a:t>
          </a:r>
          <a:endParaRPr lang="en-US"/>
        </a:p>
      </dgm:t>
    </dgm:pt>
    <dgm:pt modelId="{EE9D74C5-90A0-4097-8562-EEB471102D34}" type="parTrans" cxnId="{78E3AD93-003D-4A80-87E0-1FB7FB6B3059}">
      <dgm:prSet/>
      <dgm:spPr/>
      <dgm:t>
        <a:bodyPr/>
        <a:lstStyle/>
        <a:p>
          <a:endParaRPr lang="en-US"/>
        </a:p>
      </dgm:t>
    </dgm:pt>
    <dgm:pt modelId="{BC817778-5181-4C85-A4DD-7F05F662E95E}" type="sibTrans" cxnId="{78E3AD93-003D-4A80-87E0-1FB7FB6B3059}">
      <dgm:prSet/>
      <dgm:spPr/>
      <dgm:t>
        <a:bodyPr/>
        <a:lstStyle/>
        <a:p>
          <a:endParaRPr lang="en-US"/>
        </a:p>
      </dgm:t>
    </dgm:pt>
    <dgm:pt modelId="{01C0F41D-C36B-4E08-9F10-460E356EF2A0}">
      <dgm:prSet/>
      <dgm:spPr/>
      <dgm:t>
        <a:bodyPr/>
        <a:lstStyle/>
        <a:p>
          <a:r>
            <a:rPr lang="en-US" b="0" i="0" dirty="0"/>
            <a:t>The chief judge may establish a local bond schedule that increases the amount of the bond schedule without asking </a:t>
          </a:r>
          <a:r>
            <a:rPr lang="en-US" b="0" i="0"/>
            <a:t>for approval</a:t>
          </a:r>
          <a:endParaRPr lang="en-US"/>
        </a:p>
      </dgm:t>
    </dgm:pt>
    <dgm:pt modelId="{73D0F763-2EB0-4670-85CC-006898591452}" type="parTrans" cxnId="{1D1FA8C6-E984-42DE-B6BF-D7D600750376}">
      <dgm:prSet/>
      <dgm:spPr/>
      <dgm:t>
        <a:bodyPr/>
        <a:lstStyle/>
        <a:p>
          <a:endParaRPr lang="en-US"/>
        </a:p>
      </dgm:t>
    </dgm:pt>
    <dgm:pt modelId="{3EC3C98A-DAA8-419B-B5D3-5A165748F401}" type="sibTrans" cxnId="{1D1FA8C6-E984-42DE-B6BF-D7D600750376}">
      <dgm:prSet/>
      <dgm:spPr/>
      <dgm:t>
        <a:bodyPr/>
        <a:lstStyle/>
        <a:p>
          <a:endParaRPr lang="en-US"/>
        </a:p>
      </dgm:t>
    </dgm:pt>
    <dgm:pt modelId="{011129F2-46E8-4A30-92A6-9CDF1F5349DC}" type="pres">
      <dgm:prSet presAssocID="{6B5F416F-E17F-4B86-A98D-9EC1EB27422F}" presName="linear" presStyleCnt="0">
        <dgm:presLayoutVars>
          <dgm:animLvl val="lvl"/>
          <dgm:resizeHandles val="exact"/>
        </dgm:presLayoutVars>
      </dgm:prSet>
      <dgm:spPr/>
      <dgm:t>
        <a:bodyPr/>
        <a:lstStyle/>
        <a:p>
          <a:endParaRPr lang="en-US"/>
        </a:p>
      </dgm:t>
    </dgm:pt>
    <dgm:pt modelId="{8349E48D-4494-49FB-B681-10EF6AB1BE92}" type="pres">
      <dgm:prSet presAssocID="{DFC88BE2-6DCC-4AE4-A526-BDFE9B235978}" presName="parentText" presStyleLbl="node1" presStyleIdx="0" presStyleCnt="3">
        <dgm:presLayoutVars>
          <dgm:chMax val="0"/>
          <dgm:bulletEnabled val="1"/>
        </dgm:presLayoutVars>
      </dgm:prSet>
      <dgm:spPr/>
      <dgm:t>
        <a:bodyPr/>
        <a:lstStyle/>
        <a:p>
          <a:endParaRPr lang="en-US"/>
        </a:p>
      </dgm:t>
    </dgm:pt>
    <dgm:pt modelId="{7297380B-8022-4919-AC75-6B5AD1D71E75}" type="pres">
      <dgm:prSet presAssocID="{287E95FB-AF27-4288-86FB-8B99D20582E4}" presName="spacer" presStyleCnt="0"/>
      <dgm:spPr/>
    </dgm:pt>
    <dgm:pt modelId="{897BFCE7-2C7C-4D3E-8926-5533721738C6}" type="pres">
      <dgm:prSet presAssocID="{BF865208-149A-4744-ADE2-5D6D2D2118F0}" presName="parentText" presStyleLbl="node1" presStyleIdx="1" presStyleCnt="3">
        <dgm:presLayoutVars>
          <dgm:chMax val="0"/>
          <dgm:bulletEnabled val="1"/>
        </dgm:presLayoutVars>
      </dgm:prSet>
      <dgm:spPr/>
      <dgm:t>
        <a:bodyPr/>
        <a:lstStyle/>
        <a:p>
          <a:endParaRPr lang="en-US"/>
        </a:p>
      </dgm:t>
    </dgm:pt>
    <dgm:pt modelId="{13A11537-7D4E-4541-8426-4BE9046B2A9A}" type="pres">
      <dgm:prSet presAssocID="{BC817778-5181-4C85-A4DD-7F05F662E95E}" presName="spacer" presStyleCnt="0"/>
      <dgm:spPr/>
    </dgm:pt>
    <dgm:pt modelId="{B99781D4-4740-4147-8CB8-7D255137D258}" type="pres">
      <dgm:prSet presAssocID="{01C0F41D-C36B-4E08-9F10-460E356EF2A0}" presName="parentText" presStyleLbl="node1" presStyleIdx="2" presStyleCnt="3">
        <dgm:presLayoutVars>
          <dgm:chMax val="0"/>
          <dgm:bulletEnabled val="1"/>
        </dgm:presLayoutVars>
      </dgm:prSet>
      <dgm:spPr/>
      <dgm:t>
        <a:bodyPr/>
        <a:lstStyle/>
        <a:p>
          <a:endParaRPr lang="en-US"/>
        </a:p>
      </dgm:t>
    </dgm:pt>
  </dgm:ptLst>
  <dgm:cxnLst>
    <dgm:cxn modelId="{5E4248C3-12A4-4016-9935-DEC5BB73D1F4}" type="presOf" srcId="{01C0F41D-C36B-4E08-9F10-460E356EF2A0}" destId="{B99781D4-4740-4147-8CB8-7D255137D258}" srcOrd="0" destOrd="0" presId="urn:microsoft.com/office/officeart/2005/8/layout/vList2"/>
    <dgm:cxn modelId="{5B818710-9F4D-4996-B876-9148837E2AA1}" srcId="{6B5F416F-E17F-4B86-A98D-9EC1EB27422F}" destId="{DFC88BE2-6DCC-4AE4-A526-BDFE9B235978}" srcOrd="0" destOrd="0" parTransId="{AA607B65-A194-42FD-93FA-F9C2C6D15671}" sibTransId="{287E95FB-AF27-4288-86FB-8B99D20582E4}"/>
    <dgm:cxn modelId="{1CB7C12B-05EF-4FAD-BAE3-270EC80D499D}" type="presOf" srcId="{6B5F416F-E17F-4B86-A98D-9EC1EB27422F}" destId="{011129F2-46E8-4A30-92A6-9CDF1F5349DC}" srcOrd="0" destOrd="0" presId="urn:microsoft.com/office/officeart/2005/8/layout/vList2"/>
    <dgm:cxn modelId="{1D1FA8C6-E984-42DE-B6BF-D7D600750376}" srcId="{6B5F416F-E17F-4B86-A98D-9EC1EB27422F}" destId="{01C0F41D-C36B-4E08-9F10-460E356EF2A0}" srcOrd="2" destOrd="0" parTransId="{73D0F763-2EB0-4670-85CC-006898591452}" sibTransId="{3EC3C98A-DAA8-419B-B5D3-5A165748F401}"/>
    <dgm:cxn modelId="{78E3AD93-003D-4A80-87E0-1FB7FB6B3059}" srcId="{6B5F416F-E17F-4B86-A98D-9EC1EB27422F}" destId="{BF865208-149A-4744-ADE2-5D6D2D2118F0}" srcOrd="1" destOrd="0" parTransId="{EE9D74C5-90A0-4097-8562-EEB471102D34}" sibTransId="{BC817778-5181-4C85-A4DD-7F05F662E95E}"/>
    <dgm:cxn modelId="{0072AED9-466C-4A6E-9D6C-2D04160B3D8D}" type="presOf" srcId="{DFC88BE2-6DCC-4AE4-A526-BDFE9B235978}" destId="{8349E48D-4494-49FB-B681-10EF6AB1BE92}" srcOrd="0" destOrd="0" presId="urn:microsoft.com/office/officeart/2005/8/layout/vList2"/>
    <dgm:cxn modelId="{C3467475-9208-4408-9634-085CF6C3FC3A}" type="presOf" srcId="{BF865208-149A-4744-ADE2-5D6D2D2118F0}" destId="{897BFCE7-2C7C-4D3E-8926-5533721738C6}" srcOrd="0" destOrd="0" presId="urn:microsoft.com/office/officeart/2005/8/layout/vList2"/>
    <dgm:cxn modelId="{E1061D7D-8CE7-497C-BED2-10289EA7ADCF}" type="presParOf" srcId="{011129F2-46E8-4A30-92A6-9CDF1F5349DC}" destId="{8349E48D-4494-49FB-B681-10EF6AB1BE92}" srcOrd="0" destOrd="0" presId="urn:microsoft.com/office/officeart/2005/8/layout/vList2"/>
    <dgm:cxn modelId="{63277CE9-907E-4660-9451-8A3D7E33D870}" type="presParOf" srcId="{011129F2-46E8-4A30-92A6-9CDF1F5349DC}" destId="{7297380B-8022-4919-AC75-6B5AD1D71E75}" srcOrd="1" destOrd="0" presId="urn:microsoft.com/office/officeart/2005/8/layout/vList2"/>
    <dgm:cxn modelId="{DCB63ADC-BD5B-4F5E-A3C1-9F5C77314CCC}" type="presParOf" srcId="{011129F2-46E8-4A30-92A6-9CDF1F5349DC}" destId="{897BFCE7-2C7C-4D3E-8926-5533721738C6}" srcOrd="2" destOrd="0" presId="urn:microsoft.com/office/officeart/2005/8/layout/vList2"/>
    <dgm:cxn modelId="{6FD34ADC-0A4F-422E-A300-F8784693C42F}" type="presParOf" srcId="{011129F2-46E8-4A30-92A6-9CDF1F5349DC}" destId="{13A11537-7D4E-4541-8426-4BE9046B2A9A}" srcOrd="3" destOrd="0" presId="urn:microsoft.com/office/officeart/2005/8/layout/vList2"/>
    <dgm:cxn modelId="{88A60519-0136-4758-B063-2A4C9F3F7A7B}" type="presParOf" srcId="{011129F2-46E8-4A30-92A6-9CDF1F5349DC}" destId="{B99781D4-4740-4147-8CB8-7D255137D258}" srcOrd="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5F416F-E17F-4B86-A98D-9EC1EB27422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FC88BE2-6DCC-4AE4-A526-BDFE9B235978}">
      <dgm:prSet/>
      <dgm:spPr/>
      <dgm:t>
        <a:bodyPr/>
        <a:lstStyle/>
        <a:p>
          <a:r>
            <a:rPr lang="en-US" dirty="0" smtClean="0"/>
            <a:t>The amount necessary to protect the community from the risk of physical harm, to assure the presence of the accused at trial, and to protect the integrity of the judicial process</a:t>
          </a:r>
          <a:endParaRPr lang="en-US" dirty="0"/>
        </a:p>
      </dgm:t>
    </dgm:pt>
    <dgm:pt modelId="{AA607B65-A194-42FD-93FA-F9C2C6D15671}" type="parTrans" cxnId="{5B818710-9F4D-4996-B876-9148837E2AA1}">
      <dgm:prSet/>
      <dgm:spPr/>
      <dgm:t>
        <a:bodyPr/>
        <a:lstStyle/>
        <a:p>
          <a:endParaRPr lang="en-US"/>
        </a:p>
      </dgm:t>
    </dgm:pt>
    <dgm:pt modelId="{287E95FB-AF27-4288-86FB-8B99D20582E4}" type="sibTrans" cxnId="{5B818710-9F4D-4996-B876-9148837E2AA1}">
      <dgm:prSet/>
      <dgm:spPr/>
      <dgm:t>
        <a:bodyPr/>
        <a:lstStyle/>
        <a:p>
          <a:endParaRPr lang="en-US"/>
        </a:p>
      </dgm:t>
    </dgm:pt>
    <dgm:pt modelId="{BF865208-149A-4744-ADE2-5D6D2D2118F0}">
      <dgm:prSet/>
      <dgm:spPr/>
      <dgm:t>
        <a:bodyPr/>
        <a:lstStyle/>
        <a:p>
          <a:r>
            <a:rPr lang="en-US" dirty="0" smtClean="0"/>
            <a:t>The uniform bond schedule shall not bind a judge in an individual case who is conducting a first appearance or bail determination</a:t>
          </a:r>
          <a:endParaRPr lang="en-US" dirty="0"/>
        </a:p>
      </dgm:t>
    </dgm:pt>
    <dgm:pt modelId="{EE9D74C5-90A0-4097-8562-EEB471102D34}" type="parTrans" cxnId="{78E3AD93-003D-4A80-87E0-1FB7FB6B3059}">
      <dgm:prSet/>
      <dgm:spPr/>
      <dgm:t>
        <a:bodyPr/>
        <a:lstStyle/>
        <a:p>
          <a:endParaRPr lang="en-US"/>
        </a:p>
      </dgm:t>
    </dgm:pt>
    <dgm:pt modelId="{BC817778-5181-4C85-A4DD-7F05F662E95E}" type="sibTrans" cxnId="{78E3AD93-003D-4A80-87E0-1FB7FB6B3059}">
      <dgm:prSet/>
      <dgm:spPr/>
      <dgm:t>
        <a:bodyPr/>
        <a:lstStyle/>
        <a:p>
          <a:endParaRPr lang="en-US"/>
        </a:p>
      </dgm:t>
    </dgm:pt>
    <dgm:pt modelId="{011129F2-46E8-4A30-92A6-9CDF1F5349DC}" type="pres">
      <dgm:prSet presAssocID="{6B5F416F-E17F-4B86-A98D-9EC1EB27422F}" presName="linear" presStyleCnt="0">
        <dgm:presLayoutVars>
          <dgm:animLvl val="lvl"/>
          <dgm:resizeHandles val="exact"/>
        </dgm:presLayoutVars>
      </dgm:prSet>
      <dgm:spPr/>
      <dgm:t>
        <a:bodyPr/>
        <a:lstStyle/>
        <a:p>
          <a:endParaRPr lang="en-US"/>
        </a:p>
      </dgm:t>
    </dgm:pt>
    <dgm:pt modelId="{8349E48D-4494-49FB-B681-10EF6AB1BE92}" type="pres">
      <dgm:prSet presAssocID="{DFC88BE2-6DCC-4AE4-A526-BDFE9B235978}" presName="parentText" presStyleLbl="node1" presStyleIdx="0" presStyleCnt="2">
        <dgm:presLayoutVars>
          <dgm:chMax val="0"/>
          <dgm:bulletEnabled val="1"/>
        </dgm:presLayoutVars>
      </dgm:prSet>
      <dgm:spPr/>
      <dgm:t>
        <a:bodyPr/>
        <a:lstStyle/>
        <a:p>
          <a:endParaRPr lang="en-US"/>
        </a:p>
      </dgm:t>
    </dgm:pt>
    <dgm:pt modelId="{7297380B-8022-4919-AC75-6B5AD1D71E75}" type="pres">
      <dgm:prSet presAssocID="{287E95FB-AF27-4288-86FB-8B99D20582E4}" presName="spacer" presStyleCnt="0"/>
      <dgm:spPr/>
    </dgm:pt>
    <dgm:pt modelId="{897BFCE7-2C7C-4D3E-8926-5533721738C6}" type="pres">
      <dgm:prSet presAssocID="{BF865208-149A-4744-ADE2-5D6D2D2118F0}" presName="parentText" presStyleLbl="node1" presStyleIdx="1" presStyleCnt="2">
        <dgm:presLayoutVars>
          <dgm:chMax val="0"/>
          <dgm:bulletEnabled val="1"/>
        </dgm:presLayoutVars>
      </dgm:prSet>
      <dgm:spPr/>
      <dgm:t>
        <a:bodyPr/>
        <a:lstStyle/>
        <a:p>
          <a:endParaRPr lang="en-US"/>
        </a:p>
      </dgm:t>
    </dgm:pt>
  </dgm:ptLst>
  <dgm:cxnLst>
    <dgm:cxn modelId="{0072AED9-466C-4A6E-9D6C-2D04160B3D8D}" type="presOf" srcId="{DFC88BE2-6DCC-4AE4-A526-BDFE9B235978}" destId="{8349E48D-4494-49FB-B681-10EF6AB1BE92}" srcOrd="0" destOrd="0" presId="urn:microsoft.com/office/officeart/2005/8/layout/vList2"/>
    <dgm:cxn modelId="{5B818710-9F4D-4996-B876-9148837E2AA1}" srcId="{6B5F416F-E17F-4B86-A98D-9EC1EB27422F}" destId="{DFC88BE2-6DCC-4AE4-A526-BDFE9B235978}" srcOrd="0" destOrd="0" parTransId="{AA607B65-A194-42FD-93FA-F9C2C6D15671}" sibTransId="{287E95FB-AF27-4288-86FB-8B99D20582E4}"/>
    <dgm:cxn modelId="{1CB7C12B-05EF-4FAD-BAE3-270EC80D499D}" type="presOf" srcId="{6B5F416F-E17F-4B86-A98D-9EC1EB27422F}" destId="{011129F2-46E8-4A30-92A6-9CDF1F5349DC}" srcOrd="0" destOrd="0" presId="urn:microsoft.com/office/officeart/2005/8/layout/vList2"/>
    <dgm:cxn modelId="{C3467475-9208-4408-9634-085CF6C3FC3A}" type="presOf" srcId="{BF865208-149A-4744-ADE2-5D6D2D2118F0}" destId="{897BFCE7-2C7C-4D3E-8926-5533721738C6}" srcOrd="0" destOrd="0" presId="urn:microsoft.com/office/officeart/2005/8/layout/vList2"/>
    <dgm:cxn modelId="{78E3AD93-003D-4A80-87E0-1FB7FB6B3059}" srcId="{6B5F416F-E17F-4B86-A98D-9EC1EB27422F}" destId="{BF865208-149A-4744-ADE2-5D6D2D2118F0}" srcOrd="1" destOrd="0" parTransId="{EE9D74C5-90A0-4097-8562-EEB471102D34}" sibTransId="{BC817778-5181-4C85-A4DD-7F05F662E95E}"/>
    <dgm:cxn modelId="{E1061D7D-8CE7-497C-BED2-10289EA7ADCF}" type="presParOf" srcId="{011129F2-46E8-4A30-92A6-9CDF1F5349DC}" destId="{8349E48D-4494-49FB-B681-10EF6AB1BE92}" srcOrd="0" destOrd="0" presId="urn:microsoft.com/office/officeart/2005/8/layout/vList2"/>
    <dgm:cxn modelId="{63277CE9-907E-4660-9451-8A3D7E33D870}" type="presParOf" srcId="{011129F2-46E8-4A30-92A6-9CDF1F5349DC}" destId="{7297380B-8022-4919-AC75-6B5AD1D71E75}" srcOrd="1" destOrd="0" presId="urn:microsoft.com/office/officeart/2005/8/layout/vList2"/>
    <dgm:cxn modelId="{DCB63ADC-BD5B-4F5E-A3C1-9F5C77314CCC}" type="presParOf" srcId="{011129F2-46E8-4A30-92A6-9CDF1F5349DC}" destId="{897BFCE7-2C7C-4D3E-8926-5533721738C6}"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49E48D-4494-49FB-B681-10EF6AB1BE92}">
      <dsp:nvSpPr>
        <dsp:cNvPr id="0" name=""/>
        <dsp:cNvSpPr/>
      </dsp:nvSpPr>
      <dsp:spPr>
        <a:xfrm>
          <a:off x="0" y="56616"/>
          <a:ext cx="6875455" cy="12916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b="0" i="0" kern="1200" dirty="0"/>
            <a:t>The chief judge of a judicial circuit cannot establish a bond schedule that sets a lower bond amount </a:t>
          </a:r>
          <a:endParaRPr lang="en-US" sz="2300" kern="1200" dirty="0"/>
        </a:p>
      </dsp:txBody>
      <dsp:txXfrm>
        <a:off x="63055" y="119671"/>
        <a:ext cx="6749345" cy="1165570"/>
      </dsp:txXfrm>
    </dsp:sp>
    <dsp:sp modelId="{897BFCE7-2C7C-4D3E-8926-5533721738C6}">
      <dsp:nvSpPr>
        <dsp:cNvPr id="0" name=""/>
        <dsp:cNvSpPr/>
      </dsp:nvSpPr>
      <dsp:spPr>
        <a:xfrm>
          <a:off x="0" y="1414536"/>
          <a:ext cx="6875455" cy="12916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b="0" i="0" kern="1200"/>
            <a:t>The chief judge may petition the Supreme Court for approval of bond schedule that sets a lower bond amount</a:t>
          </a:r>
          <a:endParaRPr lang="en-US" sz="2300" kern="1200"/>
        </a:p>
      </dsp:txBody>
      <dsp:txXfrm>
        <a:off x="63055" y="1477591"/>
        <a:ext cx="6749345" cy="1165570"/>
      </dsp:txXfrm>
    </dsp:sp>
    <dsp:sp modelId="{B99781D4-4740-4147-8CB8-7D255137D258}">
      <dsp:nvSpPr>
        <dsp:cNvPr id="0" name=""/>
        <dsp:cNvSpPr/>
      </dsp:nvSpPr>
      <dsp:spPr>
        <a:xfrm>
          <a:off x="0" y="2772456"/>
          <a:ext cx="6875455" cy="12916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b="0" i="0" kern="1200" dirty="0"/>
            <a:t>The chief judge may establish a local bond schedule that increases the amount of the bond schedule without asking </a:t>
          </a:r>
          <a:r>
            <a:rPr lang="en-US" sz="2300" b="0" i="0" kern="1200"/>
            <a:t>for approval</a:t>
          </a:r>
          <a:endParaRPr lang="en-US" sz="2300" kern="1200"/>
        </a:p>
      </dsp:txBody>
      <dsp:txXfrm>
        <a:off x="63055" y="2835511"/>
        <a:ext cx="6749345" cy="11655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49E48D-4494-49FB-B681-10EF6AB1BE92}">
      <dsp:nvSpPr>
        <dsp:cNvPr id="0" name=""/>
        <dsp:cNvSpPr/>
      </dsp:nvSpPr>
      <dsp:spPr>
        <a:xfrm>
          <a:off x="0" y="35916"/>
          <a:ext cx="6875455" cy="19913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The amount necessary to protect the community from the risk of physical harm, to assure the presence of the accused at trial, and to protect the integrity of the judicial process</a:t>
          </a:r>
          <a:endParaRPr lang="en-US" sz="2300" kern="1200" dirty="0"/>
        </a:p>
      </dsp:txBody>
      <dsp:txXfrm>
        <a:off x="97209" y="133125"/>
        <a:ext cx="6681037" cy="1796922"/>
      </dsp:txXfrm>
    </dsp:sp>
    <dsp:sp modelId="{897BFCE7-2C7C-4D3E-8926-5533721738C6}">
      <dsp:nvSpPr>
        <dsp:cNvPr id="0" name=""/>
        <dsp:cNvSpPr/>
      </dsp:nvSpPr>
      <dsp:spPr>
        <a:xfrm>
          <a:off x="0" y="2093496"/>
          <a:ext cx="6875455" cy="19913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The uniform bond schedule shall not bind a judge in an individual case who is conducting a first appearance or bail determination</a:t>
          </a:r>
          <a:endParaRPr lang="en-US" sz="2300" kern="1200" dirty="0"/>
        </a:p>
      </dsp:txBody>
      <dsp:txXfrm>
        <a:off x="97209" y="2190705"/>
        <a:ext cx="6681037" cy="179692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FD4DFCC-56FD-4CD5-90D1-E0D28DAC03B5}"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F22AD-204F-4BD6-92FB-AF97C337EC26}" type="slidenum">
              <a:rPr lang="en-US" smtClean="0"/>
              <a:t>‹#›</a:t>
            </a:fld>
            <a:endParaRPr lang="en-US"/>
          </a:p>
        </p:txBody>
      </p:sp>
    </p:spTree>
    <p:extLst>
      <p:ext uri="{BB962C8B-B14F-4D97-AF65-F5344CB8AC3E}">
        <p14:creationId xmlns:p14="http://schemas.microsoft.com/office/powerpoint/2010/main" val="4145648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D4DFCC-56FD-4CD5-90D1-E0D28DAC03B5}" type="datetimeFigureOut">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5F22AD-204F-4BD6-92FB-AF97C337EC26}" type="slidenum">
              <a:rPr lang="en-US" smtClean="0"/>
              <a:t>‹#›</a:t>
            </a:fld>
            <a:endParaRPr lang="en-US"/>
          </a:p>
        </p:txBody>
      </p:sp>
    </p:spTree>
    <p:extLst>
      <p:ext uri="{BB962C8B-B14F-4D97-AF65-F5344CB8AC3E}">
        <p14:creationId xmlns:p14="http://schemas.microsoft.com/office/powerpoint/2010/main" val="3081903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FD4DFCC-56FD-4CD5-90D1-E0D28DAC03B5}"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F22AD-204F-4BD6-92FB-AF97C337EC26}" type="slidenum">
              <a:rPr lang="en-US" smtClean="0"/>
              <a:t>‹#›</a:t>
            </a:fld>
            <a:endParaRPr lang="en-US"/>
          </a:p>
        </p:txBody>
      </p:sp>
    </p:spTree>
    <p:extLst>
      <p:ext uri="{BB962C8B-B14F-4D97-AF65-F5344CB8AC3E}">
        <p14:creationId xmlns:p14="http://schemas.microsoft.com/office/powerpoint/2010/main" val="1726419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FD4DFCC-56FD-4CD5-90D1-E0D28DAC03B5}"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F22AD-204F-4BD6-92FB-AF97C337EC26}"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57423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D4DFCC-56FD-4CD5-90D1-E0D28DAC03B5}"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F22AD-204F-4BD6-92FB-AF97C337EC26}" type="slidenum">
              <a:rPr lang="en-US" smtClean="0"/>
              <a:t>‹#›</a:t>
            </a:fld>
            <a:endParaRPr lang="en-US"/>
          </a:p>
        </p:txBody>
      </p:sp>
    </p:spTree>
    <p:extLst>
      <p:ext uri="{BB962C8B-B14F-4D97-AF65-F5344CB8AC3E}">
        <p14:creationId xmlns:p14="http://schemas.microsoft.com/office/powerpoint/2010/main" val="1071046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FD4DFCC-56FD-4CD5-90D1-E0D28DAC03B5}" type="datetimeFigureOut">
              <a:rPr lang="en-US" smtClean="0"/>
              <a:t>2/23/2024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F22AD-204F-4BD6-92FB-AF97C337EC26}" type="slidenum">
              <a:rPr lang="en-US" smtClean="0"/>
              <a:t>‹#›</a:t>
            </a:fld>
            <a:endParaRPr lang="en-US"/>
          </a:p>
        </p:txBody>
      </p:sp>
    </p:spTree>
    <p:extLst>
      <p:ext uri="{BB962C8B-B14F-4D97-AF65-F5344CB8AC3E}">
        <p14:creationId xmlns:p14="http://schemas.microsoft.com/office/powerpoint/2010/main" val="275703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FD4DFCC-56FD-4CD5-90D1-E0D28DAC03B5}" type="datetimeFigureOut">
              <a:rPr lang="en-US" smtClean="0"/>
              <a:t>2/23/2024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F22AD-204F-4BD6-92FB-AF97C337EC26}" type="slidenum">
              <a:rPr lang="en-US" smtClean="0"/>
              <a:t>‹#›</a:t>
            </a:fld>
            <a:endParaRPr lang="en-US"/>
          </a:p>
        </p:txBody>
      </p:sp>
    </p:spTree>
    <p:extLst>
      <p:ext uri="{BB962C8B-B14F-4D97-AF65-F5344CB8AC3E}">
        <p14:creationId xmlns:p14="http://schemas.microsoft.com/office/powerpoint/2010/main" val="1692359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D4DFCC-56FD-4CD5-90D1-E0D28DAC03B5}"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F22AD-204F-4BD6-92FB-AF97C337EC26}" type="slidenum">
              <a:rPr lang="en-US" smtClean="0"/>
              <a:t>‹#›</a:t>
            </a:fld>
            <a:endParaRPr lang="en-US"/>
          </a:p>
        </p:txBody>
      </p:sp>
    </p:spTree>
    <p:extLst>
      <p:ext uri="{BB962C8B-B14F-4D97-AF65-F5344CB8AC3E}">
        <p14:creationId xmlns:p14="http://schemas.microsoft.com/office/powerpoint/2010/main" val="2072178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D4DFCC-56FD-4CD5-90D1-E0D28DAC03B5}"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F22AD-204F-4BD6-92FB-AF97C337EC26}" type="slidenum">
              <a:rPr lang="en-US" smtClean="0"/>
              <a:t>‹#›</a:t>
            </a:fld>
            <a:endParaRPr lang="en-US"/>
          </a:p>
        </p:txBody>
      </p:sp>
    </p:spTree>
    <p:extLst>
      <p:ext uri="{BB962C8B-B14F-4D97-AF65-F5344CB8AC3E}">
        <p14:creationId xmlns:p14="http://schemas.microsoft.com/office/powerpoint/2010/main" val="2705085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D4DFCC-56FD-4CD5-90D1-E0D28DAC03B5}"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F22AD-204F-4BD6-92FB-AF97C337EC26}" type="slidenum">
              <a:rPr lang="en-US" smtClean="0"/>
              <a:t>‹#›</a:t>
            </a:fld>
            <a:endParaRPr lang="en-US"/>
          </a:p>
        </p:txBody>
      </p:sp>
    </p:spTree>
    <p:extLst>
      <p:ext uri="{BB962C8B-B14F-4D97-AF65-F5344CB8AC3E}">
        <p14:creationId xmlns:p14="http://schemas.microsoft.com/office/powerpoint/2010/main" val="1583714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D4DFCC-56FD-4CD5-90D1-E0D28DAC03B5}"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F22AD-204F-4BD6-92FB-AF97C337EC26}" type="slidenum">
              <a:rPr lang="en-US" smtClean="0"/>
              <a:t>‹#›</a:t>
            </a:fld>
            <a:endParaRPr lang="en-US"/>
          </a:p>
        </p:txBody>
      </p:sp>
    </p:spTree>
    <p:extLst>
      <p:ext uri="{BB962C8B-B14F-4D97-AF65-F5344CB8AC3E}">
        <p14:creationId xmlns:p14="http://schemas.microsoft.com/office/powerpoint/2010/main" val="920497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D4DFCC-56FD-4CD5-90D1-E0D28DAC03B5}" type="datetimeFigureOut">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5F22AD-204F-4BD6-92FB-AF97C337EC26}" type="slidenum">
              <a:rPr lang="en-US" smtClean="0"/>
              <a:t>‹#›</a:t>
            </a:fld>
            <a:endParaRPr lang="en-US"/>
          </a:p>
        </p:txBody>
      </p:sp>
    </p:spTree>
    <p:extLst>
      <p:ext uri="{BB962C8B-B14F-4D97-AF65-F5344CB8AC3E}">
        <p14:creationId xmlns:p14="http://schemas.microsoft.com/office/powerpoint/2010/main" val="828539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4DFCC-56FD-4CD5-90D1-E0D28DAC03B5}" type="datetimeFigureOut">
              <a:rPr lang="en-US" smtClean="0"/>
              <a:t>2/23/2024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5F22AD-204F-4BD6-92FB-AF97C337EC26}" type="slidenum">
              <a:rPr lang="en-US" smtClean="0"/>
              <a:t>‹#›</a:t>
            </a:fld>
            <a:endParaRPr lang="en-US"/>
          </a:p>
        </p:txBody>
      </p:sp>
    </p:spTree>
    <p:extLst>
      <p:ext uri="{BB962C8B-B14F-4D97-AF65-F5344CB8AC3E}">
        <p14:creationId xmlns:p14="http://schemas.microsoft.com/office/powerpoint/2010/main" val="3502688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5FD4DFCC-56FD-4CD5-90D1-E0D28DAC03B5}" type="datetimeFigureOut">
              <a:rPr lang="en-US" smtClean="0"/>
              <a:t>2/23/2024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7B5F22AD-204F-4BD6-92FB-AF97C337EC26}" type="slidenum">
              <a:rPr lang="en-US" smtClean="0"/>
              <a:t>‹#›</a:t>
            </a:fld>
            <a:endParaRPr lang="en-US"/>
          </a:p>
        </p:txBody>
      </p:sp>
    </p:spTree>
    <p:extLst>
      <p:ext uri="{BB962C8B-B14F-4D97-AF65-F5344CB8AC3E}">
        <p14:creationId xmlns:p14="http://schemas.microsoft.com/office/powerpoint/2010/main" val="2645625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FD4DFCC-56FD-4CD5-90D1-E0D28DAC03B5}" type="datetimeFigureOut">
              <a:rPr lang="en-US" smtClean="0"/>
              <a:t>2/23/2024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7B5F22AD-204F-4BD6-92FB-AF97C337EC26}" type="slidenum">
              <a:rPr lang="en-US" smtClean="0"/>
              <a:t>‹#›</a:t>
            </a:fld>
            <a:endParaRPr lang="en-US"/>
          </a:p>
        </p:txBody>
      </p:sp>
    </p:spTree>
    <p:extLst>
      <p:ext uri="{BB962C8B-B14F-4D97-AF65-F5344CB8AC3E}">
        <p14:creationId xmlns:p14="http://schemas.microsoft.com/office/powerpoint/2010/main" val="1422541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5FD4DFCC-56FD-4CD5-90D1-E0D28DAC03B5}" type="datetimeFigureOut">
              <a:rPr lang="en-US" smtClean="0"/>
              <a:t>2/23/2024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7B5F22AD-204F-4BD6-92FB-AF97C337EC26}" type="slidenum">
              <a:rPr lang="en-US" smtClean="0"/>
              <a:t>‹#›</a:t>
            </a:fld>
            <a:endParaRPr lang="en-US"/>
          </a:p>
        </p:txBody>
      </p:sp>
    </p:spTree>
    <p:extLst>
      <p:ext uri="{BB962C8B-B14F-4D97-AF65-F5344CB8AC3E}">
        <p14:creationId xmlns:p14="http://schemas.microsoft.com/office/powerpoint/2010/main" val="3187186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D4DFCC-56FD-4CD5-90D1-E0D28DAC03B5}" type="datetimeFigureOut">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5F22AD-204F-4BD6-92FB-AF97C337EC26}" type="slidenum">
              <a:rPr lang="en-US" smtClean="0"/>
              <a:t>‹#›</a:t>
            </a:fld>
            <a:endParaRPr lang="en-US"/>
          </a:p>
        </p:txBody>
      </p:sp>
    </p:spTree>
    <p:extLst>
      <p:ext uri="{BB962C8B-B14F-4D97-AF65-F5344CB8AC3E}">
        <p14:creationId xmlns:p14="http://schemas.microsoft.com/office/powerpoint/2010/main" val="482344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FD4DFCC-56FD-4CD5-90D1-E0D28DAC03B5}" type="datetimeFigureOut">
              <a:rPr lang="en-US" smtClean="0"/>
              <a:t>2/23/2024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B5F22AD-204F-4BD6-92FB-AF97C337EC26}" type="slidenum">
              <a:rPr lang="en-US" smtClean="0"/>
              <a:t>‹#›</a:t>
            </a:fld>
            <a:endParaRPr lang="en-US"/>
          </a:p>
        </p:txBody>
      </p:sp>
    </p:spTree>
    <p:extLst>
      <p:ext uri="{BB962C8B-B14F-4D97-AF65-F5344CB8AC3E}">
        <p14:creationId xmlns:p14="http://schemas.microsoft.com/office/powerpoint/2010/main" val="252988285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7.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2.png"/><Relationship Id="rId7" Type="http://schemas.openxmlformats.org/officeDocument/2006/relationships/diagramData" Target="../diagrams/data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11" Type="http://schemas.microsoft.com/office/2007/relationships/diagramDrawing" Target="../diagrams/drawing1.xml"/><Relationship Id="rId5" Type="http://schemas.openxmlformats.org/officeDocument/2006/relationships/image" Target="../media/image4.png"/><Relationship Id="rId10" Type="http://schemas.openxmlformats.org/officeDocument/2006/relationships/diagramColors" Target="../diagrams/colors1.xml"/><Relationship Id="rId4" Type="http://schemas.openxmlformats.org/officeDocument/2006/relationships/image" Target="../media/image3.png"/><Relationship Id="rId9"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2.png"/><Relationship Id="rId7" Type="http://schemas.openxmlformats.org/officeDocument/2006/relationships/diagramData" Target="../diagrams/data2.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11" Type="http://schemas.microsoft.com/office/2007/relationships/diagramDrawing" Target="../diagrams/drawing2.xml"/><Relationship Id="rId5" Type="http://schemas.openxmlformats.org/officeDocument/2006/relationships/image" Target="../media/image4.png"/><Relationship Id="rId10" Type="http://schemas.openxmlformats.org/officeDocument/2006/relationships/diagramColors" Target="../diagrams/colors2.xml"/><Relationship Id="rId4" Type="http://schemas.openxmlformats.org/officeDocument/2006/relationships/image" Target="../media/image3.png"/><Relationship Id="rId9"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0307F-C998-6823-1DFB-635499A28765}"/>
              </a:ext>
            </a:extLst>
          </p:cNvPr>
          <p:cNvSpPr>
            <a:spLocks noGrp="1"/>
          </p:cNvSpPr>
          <p:nvPr>
            <p:ph type="ctrTitle"/>
          </p:nvPr>
        </p:nvSpPr>
        <p:spPr>
          <a:xfrm>
            <a:off x="6683829" y="1447800"/>
            <a:ext cx="4505102" cy="3329581"/>
          </a:xfrm>
        </p:spPr>
        <p:txBody>
          <a:bodyPr>
            <a:normAutofit/>
          </a:bodyPr>
          <a:lstStyle/>
          <a:p>
            <a:r>
              <a:rPr lang="en-US" sz="8000" dirty="0"/>
              <a:t>HOUSE BILL 1627</a:t>
            </a:r>
          </a:p>
        </p:txBody>
      </p:sp>
      <p:sp>
        <p:nvSpPr>
          <p:cNvPr id="3" name="Subtitle 2">
            <a:extLst>
              <a:ext uri="{FF2B5EF4-FFF2-40B4-BE49-F238E27FC236}">
                <a16:creationId xmlns:a16="http://schemas.microsoft.com/office/drawing/2014/main" id="{39C2C61F-FFEC-538D-8043-6DBB2EB919D2}"/>
              </a:ext>
            </a:extLst>
          </p:cNvPr>
          <p:cNvSpPr>
            <a:spLocks noGrp="1"/>
          </p:cNvSpPr>
          <p:nvPr>
            <p:ph type="subTitle" idx="1"/>
          </p:nvPr>
        </p:nvSpPr>
        <p:spPr>
          <a:xfrm>
            <a:off x="6683829" y="5029200"/>
            <a:ext cx="4397828" cy="609600"/>
          </a:xfrm>
        </p:spPr>
        <p:txBody>
          <a:bodyPr>
            <a:normAutofit/>
          </a:bodyPr>
          <a:lstStyle/>
          <a:p>
            <a:r>
              <a:rPr lang="en-US" dirty="0"/>
              <a:t>PRETRIAL RELEASE AND DETENTION</a:t>
            </a:r>
          </a:p>
        </p:txBody>
      </p:sp>
      <p:pic>
        <p:nvPicPr>
          <p:cNvPr id="7" name="Graphic 6" descr="House">
            <a:extLst>
              <a:ext uri="{FF2B5EF4-FFF2-40B4-BE49-F238E27FC236}">
                <a16:creationId xmlns:a16="http://schemas.microsoft.com/office/drawing/2014/main" id="{4B5A2F79-13AB-30B6-8EAA-EA72CEA0519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43854" y="703489"/>
            <a:ext cx="5450557" cy="5450557"/>
          </a:xfrm>
          <a:prstGeom prst="rect">
            <a:avLst/>
          </a:prstGeom>
          <a:effectLst/>
        </p:spPr>
      </p:pic>
      <p:pic>
        <p:nvPicPr>
          <p:cNvPr id="5" name="Picture 4" descr="Law books section in library">
            <a:extLst>
              <a:ext uri="{FF2B5EF4-FFF2-40B4-BE49-F238E27FC236}">
                <a16:creationId xmlns:a16="http://schemas.microsoft.com/office/drawing/2014/main" id="{6F2455FE-8A30-8F5C-A2B2-F297AD16051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3093" y="1087119"/>
            <a:ext cx="5141318" cy="4805681"/>
          </a:xfrm>
          <a:prstGeom prst="rect">
            <a:avLst/>
          </a:prstGeom>
        </p:spPr>
      </p:pic>
      <p:sp>
        <p:nvSpPr>
          <p:cNvPr id="4" name="TextBox 3"/>
          <p:cNvSpPr txBox="1"/>
          <p:nvPr/>
        </p:nvSpPr>
        <p:spPr>
          <a:xfrm>
            <a:off x="6780362" y="703489"/>
            <a:ext cx="3605842" cy="369332"/>
          </a:xfrm>
          <a:prstGeom prst="rect">
            <a:avLst/>
          </a:prstGeom>
          <a:noFill/>
        </p:spPr>
        <p:txBody>
          <a:bodyPr wrap="square" rtlCol="0">
            <a:spAutoFit/>
          </a:bodyPr>
          <a:lstStyle/>
          <a:p>
            <a:r>
              <a:rPr lang="en-US" dirty="0" smtClean="0"/>
              <a:t>APPF Training February 2024</a:t>
            </a:r>
            <a:endParaRPr lang="en-US" dirty="0"/>
          </a:p>
        </p:txBody>
      </p:sp>
      <p:sp>
        <p:nvSpPr>
          <p:cNvPr id="6" name="TextBox 5"/>
          <p:cNvSpPr txBox="1"/>
          <p:nvPr/>
        </p:nvSpPr>
        <p:spPr>
          <a:xfrm>
            <a:off x="3079630" y="6154046"/>
            <a:ext cx="6021238" cy="369332"/>
          </a:xfrm>
          <a:prstGeom prst="rect">
            <a:avLst/>
          </a:prstGeom>
          <a:noFill/>
        </p:spPr>
        <p:txBody>
          <a:bodyPr wrap="square" rtlCol="0">
            <a:spAutoFit/>
          </a:bodyPr>
          <a:lstStyle/>
          <a:p>
            <a:r>
              <a:rPr lang="en-US" dirty="0" smtClean="0"/>
              <a:t>Katina Bouza and Monique Nagy, Collier County</a:t>
            </a:r>
            <a:endParaRPr lang="en-US" dirty="0"/>
          </a:p>
        </p:txBody>
      </p:sp>
    </p:spTree>
    <p:extLst>
      <p:ext uri="{BB962C8B-B14F-4D97-AF65-F5344CB8AC3E}">
        <p14:creationId xmlns:p14="http://schemas.microsoft.com/office/powerpoint/2010/main" val="414949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10" presetClass="entr" presetSubtype="0" fill="hold" grpId="0" nodeType="withEffect">
                                  <p:stCondLst>
                                    <p:cond delay="1000"/>
                                  </p:stCondLst>
                                  <p:iterate type="lt">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FD905BBE-4138-3294-7B35-C5AD898F0BA8}"/>
              </a:ext>
            </a:extLst>
          </p:cNvPr>
          <p:cNvGraphicFramePr>
            <a:graphicFrameLocks noGrp="1"/>
          </p:cNvGraphicFramePr>
          <p:nvPr>
            <p:extLst>
              <p:ext uri="{D42A27DB-BD31-4B8C-83A1-F6EECF244321}">
                <p14:modId xmlns:p14="http://schemas.microsoft.com/office/powerpoint/2010/main" val="3661476185"/>
              </p:ext>
            </p:extLst>
          </p:nvPr>
        </p:nvGraphicFramePr>
        <p:xfrm>
          <a:off x="2032000" y="719666"/>
          <a:ext cx="8128000" cy="4887072"/>
        </p:xfrm>
        <a:graphic>
          <a:graphicData uri="http://schemas.openxmlformats.org/drawingml/2006/table">
            <a:tbl>
              <a:tblPr firstRow="1" bandRow="1">
                <a:tableStyleId>{69CF1AB2-1976-4502-BF36-3FF5EA218861}</a:tableStyleId>
              </a:tblPr>
              <a:tblGrid>
                <a:gridCol w="8128000">
                  <a:extLst>
                    <a:ext uri="{9D8B030D-6E8A-4147-A177-3AD203B41FA5}">
                      <a16:colId xmlns:a16="http://schemas.microsoft.com/office/drawing/2014/main" val="261616474"/>
                    </a:ext>
                  </a:extLst>
                </a:gridCol>
              </a:tblGrid>
              <a:tr h="592730">
                <a:tc>
                  <a:txBody>
                    <a:bodyPr/>
                    <a:lstStyle/>
                    <a:p>
                      <a:r>
                        <a:rPr lang="en-US" dirty="0"/>
                        <a:t>The arrest is for a numerated offenses against the elderly or disabled</a:t>
                      </a:r>
                    </a:p>
                  </a:txBody>
                  <a:tcPr/>
                </a:tc>
                <a:extLst>
                  <a:ext uri="{0D108BD9-81ED-4DB2-BD59-A6C34878D82A}">
                    <a16:rowId xmlns:a16="http://schemas.microsoft.com/office/drawing/2014/main" val="4231651124"/>
                  </a:ext>
                </a:extLst>
              </a:tr>
              <a:tr h="592730">
                <a:tc>
                  <a:txBody>
                    <a:bodyPr/>
                    <a:lstStyle/>
                    <a:p>
                      <a:r>
                        <a:rPr lang="en-US" dirty="0"/>
                        <a:t>The arrest is for child abuse or aggravated child abuse</a:t>
                      </a:r>
                    </a:p>
                  </a:txBody>
                  <a:tcPr/>
                </a:tc>
                <a:extLst>
                  <a:ext uri="{0D108BD9-81ED-4DB2-BD59-A6C34878D82A}">
                    <a16:rowId xmlns:a16="http://schemas.microsoft.com/office/drawing/2014/main" val="724356725"/>
                  </a:ext>
                </a:extLst>
              </a:tr>
              <a:tr h="592730">
                <a:tc>
                  <a:txBody>
                    <a:bodyPr/>
                    <a:lstStyle/>
                    <a:p>
                      <a:r>
                        <a:rPr lang="en-US" dirty="0"/>
                        <a:t>The arrest is for arson or numerated riot offenses</a:t>
                      </a:r>
                    </a:p>
                  </a:txBody>
                  <a:tcPr/>
                </a:tc>
                <a:extLst>
                  <a:ext uri="{0D108BD9-81ED-4DB2-BD59-A6C34878D82A}">
                    <a16:rowId xmlns:a16="http://schemas.microsoft.com/office/drawing/2014/main" val="971571055"/>
                  </a:ext>
                </a:extLst>
              </a:tr>
              <a:tr h="592730">
                <a:tc>
                  <a:txBody>
                    <a:bodyPr/>
                    <a:lstStyle/>
                    <a:p>
                      <a:r>
                        <a:rPr lang="en-US" dirty="0"/>
                        <a:t>The arrest is for escaping or numerated tampering offenses</a:t>
                      </a:r>
                    </a:p>
                  </a:txBody>
                  <a:tcPr/>
                </a:tc>
                <a:extLst>
                  <a:ext uri="{0D108BD9-81ED-4DB2-BD59-A6C34878D82A}">
                    <a16:rowId xmlns:a16="http://schemas.microsoft.com/office/drawing/2014/main" val="2430193386"/>
                  </a:ext>
                </a:extLst>
              </a:tr>
              <a:tr h="592730">
                <a:tc>
                  <a:txBody>
                    <a:bodyPr/>
                    <a:lstStyle/>
                    <a:p>
                      <a:r>
                        <a:rPr lang="en-US" dirty="0"/>
                        <a:t>The arrest is for numerated gang offenses</a:t>
                      </a:r>
                    </a:p>
                  </a:txBody>
                  <a:tcPr/>
                </a:tc>
                <a:extLst>
                  <a:ext uri="{0D108BD9-81ED-4DB2-BD59-A6C34878D82A}">
                    <a16:rowId xmlns:a16="http://schemas.microsoft.com/office/drawing/2014/main" val="4105832664"/>
                  </a:ext>
                </a:extLst>
              </a:tr>
              <a:tr h="592730">
                <a:tc>
                  <a:txBody>
                    <a:bodyPr/>
                    <a:lstStyle/>
                    <a:p>
                      <a:r>
                        <a:rPr lang="en-US" dirty="0"/>
                        <a:t>The arrest is for trafficking in controlled substances</a:t>
                      </a:r>
                    </a:p>
                  </a:txBody>
                  <a:tcPr/>
                </a:tc>
                <a:extLst>
                  <a:ext uri="{0D108BD9-81ED-4DB2-BD59-A6C34878D82A}">
                    <a16:rowId xmlns:a16="http://schemas.microsoft.com/office/drawing/2014/main" val="1869137204"/>
                  </a:ext>
                </a:extLst>
              </a:tr>
              <a:tr h="443564">
                <a:tc>
                  <a:txBody>
                    <a:bodyPr/>
                    <a:lstStyle/>
                    <a:p>
                      <a:r>
                        <a:rPr lang="en-US" dirty="0"/>
                        <a:t>The arrest is for racketeering</a:t>
                      </a:r>
                    </a:p>
                  </a:txBody>
                  <a:tcPr/>
                </a:tc>
                <a:extLst>
                  <a:ext uri="{0D108BD9-81ED-4DB2-BD59-A6C34878D82A}">
                    <a16:rowId xmlns:a16="http://schemas.microsoft.com/office/drawing/2014/main" val="76878087"/>
                  </a:ext>
                </a:extLst>
              </a:tr>
              <a:tr h="443564">
                <a:tc>
                  <a:txBody>
                    <a:bodyPr/>
                    <a:lstStyle/>
                    <a:p>
                      <a:r>
                        <a:rPr lang="en-US" dirty="0"/>
                        <a:t>The arrest is for failure to appear</a:t>
                      </a:r>
                    </a:p>
                  </a:txBody>
                  <a:tcPr/>
                </a:tc>
                <a:extLst>
                  <a:ext uri="{0D108BD9-81ED-4DB2-BD59-A6C34878D82A}">
                    <a16:rowId xmlns:a16="http://schemas.microsoft.com/office/drawing/2014/main" val="4092507314"/>
                  </a:ext>
                </a:extLst>
              </a:tr>
              <a:tr h="443564">
                <a:tc>
                  <a:txBody>
                    <a:bodyPr/>
                    <a:lstStyle/>
                    <a:p>
                      <a:r>
                        <a:rPr lang="en-US" dirty="0" smtClean="0"/>
                        <a:t>The arrest is for violating a protective injunction</a:t>
                      </a:r>
                      <a:endParaRPr lang="en-US" dirty="0">
                        <a:solidFill>
                          <a:srgbClr val="FF0000"/>
                        </a:solidFill>
                      </a:endParaRPr>
                    </a:p>
                  </a:txBody>
                  <a:tcPr/>
                </a:tc>
                <a:extLst>
                  <a:ext uri="{0D108BD9-81ED-4DB2-BD59-A6C34878D82A}">
                    <a16:rowId xmlns:a16="http://schemas.microsoft.com/office/drawing/2014/main" val="820295487"/>
                  </a:ext>
                </a:extLst>
              </a:tr>
            </a:tbl>
          </a:graphicData>
        </a:graphic>
      </p:graphicFrame>
    </p:spTree>
    <p:extLst>
      <p:ext uri="{BB962C8B-B14F-4D97-AF65-F5344CB8AC3E}">
        <p14:creationId xmlns:p14="http://schemas.microsoft.com/office/powerpoint/2010/main" val="1221984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2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9"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0"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1"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2"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33"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34" name="Rectangle 19">
            <a:extLst>
              <a:ext uri="{FF2B5EF4-FFF2-40B4-BE49-F238E27FC236}">
                <a16:creationId xmlns:a16="http://schemas.microsoft.com/office/drawing/2014/main" id="{0D9B8FD4-CDEB-4EB4-B4DE-C89E119389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5"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36" name="Freeform: Shape 23">
            <a:extLst>
              <a:ext uri="{FF2B5EF4-FFF2-40B4-BE49-F238E27FC236}">
                <a16:creationId xmlns:a16="http://schemas.microsoft.com/office/drawing/2014/main" id="{1FFB365B-E9DC-4859-B8AB-CB83EEBE4E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25">
            <a:extLst>
              <a:ext uri="{FF2B5EF4-FFF2-40B4-BE49-F238E27FC236}">
                <a16:creationId xmlns:a16="http://schemas.microsoft.com/office/drawing/2014/main" id="{8ADAB9C8-EB37-4914-A699-C716FC8FE4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extBox 1">
            <a:extLst>
              <a:ext uri="{FF2B5EF4-FFF2-40B4-BE49-F238E27FC236}">
                <a16:creationId xmlns:a16="http://schemas.microsoft.com/office/drawing/2014/main" id="{56057E71-EDF0-047A-3294-AA8A0A8E76E8}"/>
              </a:ext>
            </a:extLst>
          </p:cNvPr>
          <p:cNvSpPr txBox="1"/>
          <p:nvPr/>
        </p:nvSpPr>
        <p:spPr>
          <a:xfrm>
            <a:off x="734016" y="2004060"/>
            <a:ext cx="3522879" cy="2849880"/>
          </a:xfrm>
          <a:prstGeom prst="rect">
            <a:avLst/>
          </a:prstGeom>
        </p:spPr>
        <p:txBody>
          <a:bodyPr vert="horz" lIns="91440" tIns="45720" rIns="91440" bIns="45720" rtlCol="0" anchor="t">
            <a:normAutofit/>
          </a:bodyPr>
          <a:lstStyle/>
          <a:p>
            <a:pPr algn="ctr">
              <a:spcBef>
                <a:spcPct val="0"/>
              </a:spcBef>
              <a:spcAft>
                <a:spcPts val="600"/>
              </a:spcAft>
            </a:pPr>
            <a:r>
              <a:rPr lang="en-US" sz="4200" b="1" i="0" kern="1200" dirty="0" smtClean="0">
                <a:solidFill>
                  <a:schemeClr val="bg2"/>
                </a:solidFill>
                <a:latin typeface="+mj-lt"/>
                <a:ea typeface="+mj-ea"/>
                <a:cs typeface="+mj-cs"/>
              </a:rPr>
              <a:t>903.047 </a:t>
            </a:r>
            <a:r>
              <a:rPr lang="en-US" sz="4200" b="1" i="0" kern="1200" dirty="0">
                <a:solidFill>
                  <a:schemeClr val="bg2"/>
                </a:solidFill>
                <a:latin typeface="+mj-lt"/>
                <a:ea typeface="+mj-ea"/>
                <a:cs typeface="+mj-cs"/>
              </a:rPr>
              <a:t>Conditions of Pretrial Release</a:t>
            </a:r>
          </a:p>
        </p:txBody>
      </p:sp>
      <p:sp>
        <p:nvSpPr>
          <p:cNvPr id="3" name="TextBox 2">
            <a:extLst>
              <a:ext uri="{FF2B5EF4-FFF2-40B4-BE49-F238E27FC236}">
                <a16:creationId xmlns:a16="http://schemas.microsoft.com/office/drawing/2014/main" id="{6D9C69B4-DEDA-C7FF-4E28-2DC21B4C5464}"/>
              </a:ext>
            </a:extLst>
          </p:cNvPr>
          <p:cNvSpPr txBox="1"/>
          <p:nvPr/>
        </p:nvSpPr>
        <p:spPr>
          <a:xfrm>
            <a:off x="5204109" y="673332"/>
            <a:ext cx="6269434" cy="5443410"/>
          </a:xfrm>
          <a:prstGeom prst="rect">
            <a:avLst/>
          </a:prstGeom>
        </p:spPr>
        <p:txBody>
          <a:bodyPr vert="horz" lIns="91440" tIns="45720" rIns="91440" bIns="45720" rtlCol="0">
            <a:normAutofit fontScale="77500" lnSpcReduction="20000"/>
          </a:bodyPr>
          <a:lstStyle/>
          <a:p>
            <a:pPr>
              <a:spcBef>
                <a:spcPts val="1000"/>
              </a:spcBef>
              <a:buClr>
                <a:schemeClr val="bg2">
                  <a:lumMod val="40000"/>
                  <a:lumOff val="60000"/>
                </a:schemeClr>
              </a:buClr>
              <a:buSzPct val="80000"/>
              <a:buFont typeface="Wingdings 3" charset="2"/>
              <a:buChar char=""/>
            </a:pPr>
            <a:r>
              <a:rPr lang="en-US" dirty="0">
                <a:latin typeface="+mj-lt"/>
                <a:ea typeface="+mj-ea"/>
                <a:cs typeface="+mj-cs"/>
              </a:rPr>
              <a:t>Court must consider factors in 903.046(2) when imposing nonmonetary conditions.  </a:t>
            </a:r>
            <a:endParaRPr lang="en-US" dirty="0" smtClean="0">
              <a:latin typeface="+mj-lt"/>
              <a:ea typeface="+mj-ea"/>
              <a:cs typeface="+mj-cs"/>
            </a:endParaRPr>
          </a:p>
          <a:p>
            <a:pPr>
              <a:spcBef>
                <a:spcPts val="1000"/>
              </a:spcBef>
              <a:buClr>
                <a:schemeClr val="bg2">
                  <a:lumMod val="40000"/>
                  <a:lumOff val="60000"/>
                </a:schemeClr>
              </a:buClr>
              <a:buSzPct val="80000"/>
              <a:buFont typeface="Wingdings 3" charset="2"/>
              <a:buChar char=""/>
            </a:pPr>
            <a:r>
              <a:rPr lang="en-US" dirty="0" smtClean="0">
                <a:latin typeface="+mj-lt"/>
                <a:ea typeface="+mj-ea"/>
                <a:cs typeface="+mj-cs"/>
              </a:rPr>
              <a:t>Such nonmonetary conditions require the defendant to:</a:t>
            </a:r>
          </a:p>
          <a:p>
            <a:pPr lvl="1">
              <a:spcBef>
                <a:spcPts val="1000"/>
              </a:spcBef>
              <a:buClr>
                <a:schemeClr val="bg2">
                  <a:lumMod val="40000"/>
                  <a:lumOff val="60000"/>
                </a:schemeClr>
              </a:buClr>
              <a:buSzPct val="80000"/>
              <a:buFont typeface="Wingdings 3" charset="2"/>
              <a:buChar char=""/>
            </a:pPr>
            <a:r>
              <a:rPr lang="en-US" dirty="0" smtClean="0">
                <a:latin typeface="+mj-lt"/>
                <a:ea typeface="+mj-ea"/>
                <a:cs typeface="+mj-cs"/>
              </a:rPr>
              <a:t>Maintain employment</a:t>
            </a:r>
          </a:p>
          <a:p>
            <a:pPr lvl="1">
              <a:spcBef>
                <a:spcPts val="1000"/>
              </a:spcBef>
              <a:buClr>
                <a:schemeClr val="bg2">
                  <a:lumMod val="40000"/>
                  <a:lumOff val="60000"/>
                </a:schemeClr>
              </a:buClr>
              <a:buSzPct val="80000"/>
              <a:buFont typeface="Wingdings 3" charset="2"/>
              <a:buChar char=""/>
            </a:pPr>
            <a:r>
              <a:rPr lang="en-US" dirty="0" smtClean="0">
                <a:latin typeface="+mj-lt"/>
                <a:ea typeface="+mj-ea"/>
                <a:cs typeface="+mj-cs"/>
              </a:rPr>
              <a:t>Maintain or commence an educational program</a:t>
            </a:r>
          </a:p>
          <a:p>
            <a:pPr lvl="1">
              <a:spcBef>
                <a:spcPts val="1000"/>
              </a:spcBef>
              <a:buClr>
                <a:schemeClr val="bg2">
                  <a:lumMod val="40000"/>
                  <a:lumOff val="60000"/>
                </a:schemeClr>
              </a:buClr>
              <a:buSzPct val="80000"/>
              <a:buFont typeface="Wingdings 3" charset="2"/>
              <a:buChar char=""/>
            </a:pPr>
            <a:r>
              <a:rPr lang="en-US" dirty="0" smtClean="0">
                <a:latin typeface="+mj-lt"/>
                <a:ea typeface="+mj-ea"/>
                <a:cs typeface="+mj-cs"/>
              </a:rPr>
              <a:t>Abide by specified restrictions (associations, residence, travel)</a:t>
            </a:r>
          </a:p>
          <a:p>
            <a:pPr lvl="1">
              <a:spcBef>
                <a:spcPts val="1000"/>
              </a:spcBef>
              <a:buClr>
                <a:schemeClr val="bg2">
                  <a:lumMod val="40000"/>
                  <a:lumOff val="60000"/>
                </a:schemeClr>
              </a:buClr>
              <a:buSzPct val="80000"/>
              <a:buFont typeface="Wingdings 3" charset="2"/>
              <a:buChar char=""/>
            </a:pPr>
            <a:r>
              <a:rPr lang="en-US" dirty="0" smtClean="0">
                <a:latin typeface="+mj-lt"/>
                <a:ea typeface="+mj-ea"/>
                <a:cs typeface="+mj-cs"/>
              </a:rPr>
              <a:t>Report on a regular basis</a:t>
            </a:r>
          </a:p>
          <a:p>
            <a:pPr lvl="1">
              <a:spcBef>
                <a:spcPts val="1000"/>
              </a:spcBef>
              <a:buClr>
                <a:schemeClr val="bg2">
                  <a:lumMod val="40000"/>
                  <a:lumOff val="60000"/>
                </a:schemeClr>
              </a:buClr>
              <a:buSzPct val="80000"/>
              <a:buFont typeface="Wingdings 3" charset="2"/>
              <a:buChar char=""/>
            </a:pPr>
            <a:r>
              <a:rPr lang="en-US" dirty="0" smtClean="0">
                <a:latin typeface="+mj-lt"/>
                <a:ea typeface="+mj-ea"/>
                <a:cs typeface="+mj-cs"/>
              </a:rPr>
              <a:t>Comply with specified curfew</a:t>
            </a:r>
          </a:p>
          <a:p>
            <a:pPr lvl="1">
              <a:spcBef>
                <a:spcPts val="1000"/>
              </a:spcBef>
              <a:buClr>
                <a:schemeClr val="bg2">
                  <a:lumMod val="40000"/>
                  <a:lumOff val="60000"/>
                </a:schemeClr>
              </a:buClr>
              <a:buSzPct val="80000"/>
              <a:buFont typeface="Wingdings 3" charset="2"/>
              <a:buChar char=""/>
            </a:pPr>
            <a:r>
              <a:rPr lang="en-US" dirty="0" smtClean="0"/>
              <a:t>Refrain </a:t>
            </a:r>
            <a:r>
              <a:rPr lang="en-US" dirty="0"/>
              <a:t>from possessing a firearm, destructive device, or </a:t>
            </a:r>
            <a:r>
              <a:rPr lang="en-US" dirty="0" smtClean="0"/>
              <a:t>other dangerous weapon.</a:t>
            </a:r>
          </a:p>
          <a:p>
            <a:pPr lvl="1">
              <a:spcBef>
                <a:spcPts val="1000"/>
              </a:spcBef>
              <a:buClr>
                <a:schemeClr val="bg2">
                  <a:lumMod val="40000"/>
                  <a:lumOff val="60000"/>
                </a:schemeClr>
              </a:buClr>
              <a:buSzPct val="80000"/>
              <a:buFont typeface="Wingdings 3" charset="2"/>
              <a:buChar char=""/>
            </a:pPr>
            <a:r>
              <a:rPr lang="en-US" dirty="0" smtClean="0"/>
              <a:t>Refrain </a:t>
            </a:r>
            <a:r>
              <a:rPr lang="en-US" dirty="0"/>
              <a:t>from excessive use of alcohol, or any use of a narcotic drug </a:t>
            </a:r>
            <a:r>
              <a:rPr lang="en-US" dirty="0" smtClean="0"/>
              <a:t>or other </a:t>
            </a:r>
            <a:r>
              <a:rPr lang="en-US" dirty="0"/>
              <a:t>controlled substance without a prescription from a licensed </a:t>
            </a:r>
            <a:r>
              <a:rPr lang="en-US" dirty="0" smtClean="0"/>
              <a:t>medical practitioner.</a:t>
            </a:r>
          </a:p>
          <a:p>
            <a:pPr lvl="1">
              <a:spcBef>
                <a:spcPts val="1000"/>
              </a:spcBef>
              <a:buClr>
                <a:schemeClr val="bg2">
                  <a:lumMod val="40000"/>
                  <a:lumOff val="60000"/>
                </a:schemeClr>
              </a:buClr>
              <a:buSzPct val="80000"/>
              <a:buFont typeface="Wingdings 3" charset="2"/>
              <a:buChar char=""/>
            </a:pPr>
            <a:r>
              <a:rPr lang="en-US" dirty="0" smtClean="0"/>
              <a:t>Undergo </a:t>
            </a:r>
            <a:r>
              <a:rPr lang="en-US" dirty="0"/>
              <a:t>available medical, psychological, psychiatric, mental </a:t>
            </a:r>
            <a:r>
              <a:rPr lang="en-US" dirty="0" smtClean="0"/>
              <a:t>health, or </a:t>
            </a:r>
            <a:r>
              <a:rPr lang="en-US" dirty="0"/>
              <a:t>substance abuse evaluation and follow all recommendations, </a:t>
            </a:r>
            <a:r>
              <a:rPr lang="en-US" dirty="0" smtClean="0"/>
              <a:t>including treatment </a:t>
            </a:r>
            <a:r>
              <a:rPr lang="en-US" dirty="0"/>
              <a:t>for drug or alcohol dependency, and remain in a </a:t>
            </a:r>
            <a:r>
              <a:rPr lang="en-US" dirty="0" smtClean="0"/>
              <a:t>specified institution</a:t>
            </a:r>
            <a:r>
              <a:rPr lang="en-US" dirty="0"/>
              <a:t>, if required for that </a:t>
            </a:r>
            <a:r>
              <a:rPr lang="en-US" dirty="0" smtClean="0"/>
              <a:t>purpose.</a:t>
            </a:r>
          </a:p>
          <a:p>
            <a:pPr lvl="1">
              <a:spcBef>
                <a:spcPts val="1000"/>
              </a:spcBef>
              <a:buClr>
                <a:schemeClr val="bg2">
                  <a:lumMod val="40000"/>
                  <a:lumOff val="60000"/>
                </a:schemeClr>
              </a:buClr>
              <a:buSzPct val="80000"/>
              <a:buFont typeface="Wingdings 3" charset="2"/>
              <a:buChar char=""/>
            </a:pPr>
            <a:r>
              <a:rPr lang="en-US" dirty="0" smtClean="0"/>
              <a:t>Return </a:t>
            </a:r>
            <a:r>
              <a:rPr lang="en-US" dirty="0"/>
              <a:t>to custody for specified hours following release for </a:t>
            </a:r>
            <a:r>
              <a:rPr lang="en-US" dirty="0" smtClean="0"/>
              <a:t>employment, school</a:t>
            </a:r>
            <a:r>
              <a:rPr lang="en-US" dirty="0"/>
              <a:t>, or other limited </a:t>
            </a:r>
            <a:r>
              <a:rPr lang="en-US" dirty="0" smtClean="0"/>
              <a:t>purposes.</a:t>
            </a:r>
          </a:p>
          <a:p>
            <a:pPr lvl="1">
              <a:spcBef>
                <a:spcPts val="1000"/>
              </a:spcBef>
              <a:buClr>
                <a:schemeClr val="bg2">
                  <a:lumMod val="40000"/>
                  <a:lumOff val="60000"/>
                </a:schemeClr>
              </a:buClr>
              <a:buSzPct val="80000"/>
              <a:buFont typeface="Wingdings 3" charset="2"/>
              <a:buChar char=""/>
            </a:pPr>
            <a:r>
              <a:rPr lang="en-US" dirty="0" smtClean="0"/>
              <a:t>Any </a:t>
            </a:r>
            <a:r>
              <a:rPr lang="en-US" dirty="0"/>
              <a:t>other condition that is reasonably necessary to assure </a:t>
            </a:r>
            <a:r>
              <a:rPr lang="en-US" dirty="0" smtClean="0"/>
              <a:t>the appearance </a:t>
            </a:r>
            <a:r>
              <a:rPr lang="en-US" dirty="0"/>
              <a:t>of the defendant at subsequent proceedings and to protect </a:t>
            </a:r>
            <a:r>
              <a:rPr lang="en-US" dirty="0" smtClean="0"/>
              <a:t>the community </a:t>
            </a:r>
            <a:r>
              <a:rPr lang="en-US" dirty="0"/>
              <a:t>against unreasonable danger of harm.</a:t>
            </a:r>
            <a:endParaRPr lang="en-US" dirty="0">
              <a:latin typeface="+mj-lt"/>
              <a:ea typeface="+mj-ea"/>
              <a:cs typeface="+mj-cs"/>
            </a:endParaRPr>
          </a:p>
        </p:txBody>
      </p:sp>
    </p:spTree>
    <p:extLst>
      <p:ext uri="{BB962C8B-B14F-4D97-AF65-F5344CB8AC3E}">
        <p14:creationId xmlns:p14="http://schemas.microsoft.com/office/powerpoint/2010/main" val="1251461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2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9"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0"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1"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2"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33"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34" name="Rectangle 19">
            <a:extLst>
              <a:ext uri="{FF2B5EF4-FFF2-40B4-BE49-F238E27FC236}">
                <a16:creationId xmlns:a16="http://schemas.microsoft.com/office/drawing/2014/main" id="{0D9B8FD4-CDEB-4EB4-B4DE-C89E119389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5"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36" name="Freeform: Shape 23">
            <a:extLst>
              <a:ext uri="{FF2B5EF4-FFF2-40B4-BE49-F238E27FC236}">
                <a16:creationId xmlns:a16="http://schemas.microsoft.com/office/drawing/2014/main" id="{1FFB365B-E9DC-4859-B8AB-CB83EEBE4E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25">
            <a:extLst>
              <a:ext uri="{FF2B5EF4-FFF2-40B4-BE49-F238E27FC236}">
                <a16:creationId xmlns:a16="http://schemas.microsoft.com/office/drawing/2014/main" id="{8ADAB9C8-EB37-4914-A699-C716FC8FE4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extBox 1">
            <a:extLst>
              <a:ext uri="{FF2B5EF4-FFF2-40B4-BE49-F238E27FC236}">
                <a16:creationId xmlns:a16="http://schemas.microsoft.com/office/drawing/2014/main" id="{56057E71-EDF0-047A-3294-AA8A0A8E76E8}"/>
              </a:ext>
            </a:extLst>
          </p:cNvPr>
          <p:cNvSpPr txBox="1"/>
          <p:nvPr/>
        </p:nvSpPr>
        <p:spPr>
          <a:xfrm>
            <a:off x="734016" y="2004060"/>
            <a:ext cx="3522879" cy="2849880"/>
          </a:xfrm>
          <a:prstGeom prst="rect">
            <a:avLst/>
          </a:prstGeom>
        </p:spPr>
        <p:txBody>
          <a:bodyPr vert="horz" lIns="91440" tIns="45720" rIns="91440" bIns="45720" rtlCol="0" anchor="t">
            <a:normAutofit fontScale="92500" lnSpcReduction="10000"/>
          </a:bodyPr>
          <a:lstStyle/>
          <a:p>
            <a:pPr algn="ctr">
              <a:spcBef>
                <a:spcPct val="0"/>
              </a:spcBef>
              <a:spcAft>
                <a:spcPts val="600"/>
              </a:spcAft>
            </a:pPr>
            <a:r>
              <a:rPr lang="en-US" sz="4200" b="1" i="0" kern="1200" dirty="0" smtClean="0">
                <a:solidFill>
                  <a:schemeClr val="bg2"/>
                </a:solidFill>
                <a:latin typeface="+mj-lt"/>
                <a:ea typeface="+mj-ea"/>
                <a:cs typeface="+mj-cs"/>
              </a:rPr>
              <a:t>903.0471 Violation of Condition </a:t>
            </a:r>
            <a:r>
              <a:rPr lang="en-US" sz="4200" b="1" i="0" kern="1200" dirty="0">
                <a:solidFill>
                  <a:schemeClr val="bg2"/>
                </a:solidFill>
                <a:latin typeface="+mj-lt"/>
                <a:ea typeface="+mj-ea"/>
                <a:cs typeface="+mj-cs"/>
              </a:rPr>
              <a:t>of Pretrial Release</a:t>
            </a:r>
          </a:p>
        </p:txBody>
      </p:sp>
      <p:sp>
        <p:nvSpPr>
          <p:cNvPr id="3" name="TextBox 2">
            <a:extLst>
              <a:ext uri="{FF2B5EF4-FFF2-40B4-BE49-F238E27FC236}">
                <a16:creationId xmlns:a16="http://schemas.microsoft.com/office/drawing/2014/main" id="{6D9C69B4-DEDA-C7FF-4E28-2DC21B4C5464}"/>
              </a:ext>
            </a:extLst>
          </p:cNvPr>
          <p:cNvSpPr txBox="1"/>
          <p:nvPr/>
        </p:nvSpPr>
        <p:spPr>
          <a:xfrm>
            <a:off x="5577794" y="1519454"/>
            <a:ext cx="6269434" cy="3819092"/>
          </a:xfrm>
          <a:prstGeom prst="rect">
            <a:avLst/>
          </a:prstGeom>
        </p:spPr>
        <p:txBody>
          <a:bodyPr vert="horz" lIns="91440" tIns="45720" rIns="91440" bIns="45720" rtlCol="0">
            <a:normAutofit/>
          </a:bodyPr>
          <a:lstStyle/>
          <a:p>
            <a:pPr>
              <a:spcBef>
                <a:spcPts val="1000"/>
              </a:spcBef>
              <a:buClr>
                <a:schemeClr val="bg2">
                  <a:lumMod val="40000"/>
                  <a:lumOff val="60000"/>
                </a:schemeClr>
              </a:buClr>
              <a:buSzPct val="80000"/>
              <a:buFont typeface="Wingdings 3" charset="2"/>
              <a:buChar char=""/>
            </a:pPr>
            <a:r>
              <a:rPr lang="en-US" dirty="0" smtClean="0">
                <a:latin typeface="+mj-lt"/>
                <a:ea typeface="+mj-ea"/>
                <a:cs typeface="+mj-cs"/>
              </a:rPr>
              <a:t>The only change to this statute is the addition underlined below:</a:t>
            </a:r>
          </a:p>
          <a:p>
            <a:pPr>
              <a:spcBef>
                <a:spcPts val="1000"/>
              </a:spcBef>
              <a:buClr>
                <a:schemeClr val="bg2">
                  <a:lumMod val="40000"/>
                  <a:lumOff val="60000"/>
                </a:schemeClr>
              </a:buClr>
              <a:buSzPct val="80000"/>
              <a:buFont typeface="Wingdings 3" charset="2"/>
              <a:buChar char=""/>
            </a:pPr>
            <a:endParaRPr lang="en-US" dirty="0">
              <a:latin typeface="+mj-lt"/>
              <a:ea typeface="+mj-ea"/>
              <a:cs typeface="+mj-cs"/>
            </a:endParaRPr>
          </a:p>
          <a:p>
            <a:pPr>
              <a:spcBef>
                <a:spcPts val="1000"/>
              </a:spcBef>
              <a:buClr>
                <a:schemeClr val="bg2">
                  <a:lumMod val="40000"/>
                  <a:lumOff val="60000"/>
                </a:schemeClr>
              </a:buClr>
              <a:buSzPct val="80000"/>
              <a:buFont typeface="Wingdings 3" charset="2"/>
              <a:buChar char=""/>
            </a:pPr>
            <a:r>
              <a:rPr lang="en-US" dirty="0" smtClean="0"/>
              <a:t>A </a:t>
            </a:r>
            <a:r>
              <a:rPr lang="en-US" dirty="0"/>
              <a:t>court may, on its own motion, revoke pretrial release and order pretrial detention if the court finds probable cause to believe that the defendant committed a new crime while on pretrial release or </a:t>
            </a:r>
            <a:r>
              <a:rPr lang="en-US" u="sng" dirty="0"/>
              <a:t>violated any other condition of pretrial release in a material respect.</a:t>
            </a:r>
            <a:endParaRPr lang="en-US" u="sng" dirty="0">
              <a:latin typeface="+mj-lt"/>
              <a:ea typeface="+mj-ea"/>
              <a:cs typeface="+mj-cs"/>
            </a:endParaRPr>
          </a:p>
        </p:txBody>
      </p:sp>
    </p:spTree>
    <p:extLst>
      <p:ext uri="{BB962C8B-B14F-4D97-AF65-F5344CB8AC3E}">
        <p14:creationId xmlns:p14="http://schemas.microsoft.com/office/powerpoint/2010/main" val="3883197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2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9"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0"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1"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2"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33"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34" name="Rectangle 19">
            <a:extLst>
              <a:ext uri="{FF2B5EF4-FFF2-40B4-BE49-F238E27FC236}">
                <a16:creationId xmlns:a16="http://schemas.microsoft.com/office/drawing/2014/main" id="{0D9B8FD4-CDEB-4EB4-B4DE-C89E119389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5"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36" name="Freeform: Shape 23">
            <a:extLst>
              <a:ext uri="{FF2B5EF4-FFF2-40B4-BE49-F238E27FC236}">
                <a16:creationId xmlns:a16="http://schemas.microsoft.com/office/drawing/2014/main" id="{1FFB365B-E9DC-4859-B8AB-CB83EEBE4E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25">
            <a:extLst>
              <a:ext uri="{FF2B5EF4-FFF2-40B4-BE49-F238E27FC236}">
                <a16:creationId xmlns:a16="http://schemas.microsoft.com/office/drawing/2014/main" id="{8ADAB9C8-EB37-4914-A699-C716FC8FE4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extBox 1">
            <a:extLst>
              <a:ext uri="{FF2B5EF4-FFF2-40B4-BE49-F238E27FC236}">
                <a16:creationId xmlns:a16="http://schemas.microsoft.com/office/drawing/2014/main" id="{56057E71-EDF0-047A-3294-AA8A0A8E76E8}"/>
              </a:ext>
            </a:extLst>
          </p:cNvPr>
          <p:cNvSpPr txBox="1"/>
          <p:nvPr/>
        </p:nvSpPr>
        <p:spPr>
          <a:xfrm>
            <a:off x="734016" y="2004060"/>
            <a:ext cx="3522879" cy="2849880"/>
          </a:xfrm>
          <a:prstGeom prst="rect">
            <a:avLst/>
          </a:prstGeom>
        </p:spPr>
        <p:txBody>
          <a:bodyPr vert="horz" lIns="91440" tIns="45720" rIns="91440" bIns="45720" rtlCol="0" anchor="t">
            <a:normAutofit/>
          </a:bodyPr>
          <a:lstStyle/>
          <a:p>
            <a:pPr algn="ctr">
              <a:spcBef>
                <a:spcPct val="0"/>
              </a:spcBef>
              <a:spcAft>
                <a:spcPts val="600"/>
              </a:spcAft>
            </a:pPr>
            <a:r>
              <a:rPr lang="en-US" sz="4200" b="1" i="0" kern="1200" dirty="0" smtClean="0">
                <a:solidFill>
                  <a:schemeClr val="bg2"/>
                </a:solidFill>
                <a:latin typeface="+mj-lt"/>
                <a:ea typeface="+mj-ea"/>
                <a:cs typeface="+mj-cs"/>
              </a:rPr>
              <a:t>907.041</a:t>
            </a:r>
          </a:p>
          <a:p>
            <a:pPr algn="ctr">
              <a:spcBef>
                <a:spcPct val="0"/>
              </a:spcBef>
              <a:spcAft>
                <a:spcPts val="600"/>
              </a:spcAft>
            </a:pPr>
            <a:r>
              <a:rPr lang="en-US" sz="4200" b="1" i="0" kern="1200" dirty="0" smtClean="0">
                <a:solidFill>
                  <a:schemeClr val="bg2"/>
                </a:solidFill>
                <a:latin typeface="+mj-lt"/>
                <a:ea typeface="+mj-ea"/>
                <a:cs typeface="+mj-cs"/>
              </a:rPr>
              <a:t>Pretrial Detention and Release</a:t>
            </a:r>
            <a:endParaRPr lang="en-US" sz="4200" b="1" i="0" kern="1200" dirty="0">
              <a:solidFill>
                <a:schemeClr val="bg2"/>
              </a:solidFill>
              <a:latin typeface="+mj-lt"/>
              <a:ea typeface="+mj-ea"/>
              <a:cs typeface="+mj-cs"/>
            </a:endParaRPr>
          </a:p>
        </p:txBody>
      </p:sp>
      <p:sp>
        <p:nvSpPr>
          <p:cNvPr id="3" name="TextBox 2">
            <a:extLst>
              <a:ext uri="{FF2B5EF4-FFF2-40B4-BE49-F238E27FC236}">
                <a16:creationId xmlns:a16="http://schemas.microsoft.com/office/drawing/2014/main" id="{6D9C69B4-DEDA-C7FF-4E28-2DC21B4C5464}"/>
              </a:ext>
            </a:extLst>
          </p:cNvPr>
          <p:cNvSpPr txBox="1"/>
          <p:nvPr/>
        </p:nvSpPr>
        <p:spPr>
          <a:xfrm>
            <a:off x="5350141" y="1192877"/>
            <a:ext cx="6269434" cy="4808912"/>
          </a:xfrm>
          <a:prstGeom prst="rect">
            <a:avLst/>
          </a:prstGeom>
        </p:spPr>
        <p:txBody>
          <a:bodyPr vert="horz" lIns="91440" tIns="45720" rIns="91440" bIns="45720" rtlCol="0">
            <a:normAutofit lnSpcReduction="10000"/>
          </a:bodyPr>
          <a:lstStyle/>
          <a:p>
            <a:pPr>
              <a:spcBef>
                <a:spcPts val="1000"/>
              </a:spcBef>
              <a:buClr>
                <a:schemeClr val="bg2">
                  <a:lumMod val="40000"/>
                  <a:lumOff val="60000"/>
                </a:schemeClr>
              </a:buClr>
              <a:buSzPct val="80000"/>
              <a:buFont typeface="Wingdings 3" charset="2"/>
              <a:buChar char=""/>
            </a:pPr>
            <a:r>
              <a:rPr lang="en-US" dirty="0" smtClean="0">
                <a:latin typeface="+mj-lt"/>
                <a:ea typeface="+mj-ea"/>
                <a:cs typeface="+mj-cs"/>
              </a:rPr>
              <a:t>There has been additional dangerous crimes added:</a:t>
            </a:r>
          </a:p>
          <a:p>
            <a:pPr lvl="1">
              <a:spcBef>
                <a:spcPts val="1000"/>
              </a:spcBef>
              <a:buClr>
                <a:schemeClr val="bg2">
                  <a:lumMod val="40000"/>
                  <a:lumOff val="60000"/>
                </a:schemeClr>
              </a:buClr>
              <a:buSzPct val="80000"/>
              <a:buFont typeface="Wingdings 3" charset="2"/>
              <a:buChar char=""/>
            </a:pPr>
            <a:r>
              <a:rPr lang="en-US" dirty="0" smtClean="0">
                <a:latin typeface="+mj-lt"/>
                <a:ea typeface="+mj-ea"/>
                <a:cs typeface="+mj-cs"/>
              </a:rPr>
              <a:t>For Manslaughter, it’s including DUI manslaughter and BUI manslaughter</a:t>
            </a:r>
          </a:p>
          <a:p>
            <a:pPr lvl="1">
              <a:spcBef>
                <a:spcPts val="1000"/>
              </a:spcBef>
              <a:buClr>
                <a:schemeClr val="bg2">
                  <a:lumMod val="40000"/>
                  <a:lumOff val="60000"/>
                </a:schemeClr>
              </a:buClr>
              <a:buSzPct val="80000"/>
              <a:buFont typeface="Wingdings 3" charset="2"/>
              <a:buChar char=""/>
            </a:pPr>
            <a:r>
              <a:rPr lang="en-US" dirty="0" smtClean="0">
                <a:latin typeface="+mj-lt"/>
                <a:ea typeface="+mj-ea"/>
                <a:cs typeface="+mj-cs"/>
              </a:rPr>
              <a:t>Trafficking in any controlled substance</a:t>
            </a:r>
          </a:p>
          <a:p>
            <a:pPr lvl="1">
              <a:spcBef>
                <a:spcPts val="1000"/>
              </a:spcBef>
              <a:buClr>
                <a:schemeClr val="bg2">
                  <a:lumMod val="40000"/>
                  <a:lumOff val="60000"/>
                </a:schemeClr>
              </a:buClr>
              <a:buSzPct val="80000"/>
              <a:buFont typeface="Wingdings 3" charset="2"/>
              <a:buChar char=""/>
            </a:pPr>
            <a:r>
              <a:rPr lang="en-US" dirty="0" smtClean="0">
                <a:latin typeface="+mj-lt"/>
                <a:ea typeface="+mj-ea"/>
                <a:cs typeface="+mj-cs"/>
              </a:rPr>
              <a:t>Extortion</a:t>
            </a:r>
          </a:p>
          <a:p>
            <a:pPr lvl="1">
              <a:spcBef>
                <a:spcPts val="1000"/>
              </a:spcBef>
              <a:buClr>
                <a:schemeClr val="bg2">
                  <a:lumMod val="40000"/>
                  <a:lumOff val="60000"/>
                </a:schemeClr>
              </a:buClr>
              <a:buSzPct val="80000"/>
              <a:buFont typeface="Wingdings 3" charset="2"/>
              <a:buChar char=""/>
            </a:pPr>
            <a:r>
              <a:rPr lang="en-US" dirty="0" smtClean="0">
                <a:latin typeface="+mj-lt"/>
                <a:ea typeface="+mj-ea"/>
                <a:cs typeface="+mj-cs"/>
              </a:rPr>
              <a:t>Written threats to kill</a:t>
            </a:r>
            <a:br>
              <a:rPr lang="en-US" dirty="0" smtClean="0">
                <a:latin typeface="+mj-lt"/>
                <a:ea typeface="+mj-ea"/>
                <a:cs typeface="+mj-cs"/>
              </a:rPr>
            </a:br>
            <a:endParaRPr lang="en-US" dirty="0" smtClean="0">
              <a:latin typeface="+mj-lt"/>
              <a:ea typeface="+mj-ea"/>
              <a:cs typeface="+mj-cs"/>
            </a:endParaRPr>
          </a:p>
          <a:p>
            <a:pPr>
              <a:spcBef>
                <a:spcPts val="1000"/>
              </a:spcBef>
              <a:buClr>
                <a:schemeClr val="bg2">
                  <a:lumMod val="40000"/>
                  <a:lumOff val="60000"/>
                </a:schemeClr>
              </a:buClr>
              <a:buSzPct val="80000"/>
              <a:buFont typeface="Wingdings 3" charset="2"/>
              <a:buChar char=""/>
            </a:pPr>
            <a:r>
              <a:rPr lang="en-US" dirty="0" smtClean="0">
                <a:latin typeface="+mj-lt"/>
                <a:ea typeface="+mj-ea"/>
                <a:cs typeface="+mj-cs"/>
              </a:rPr>
              <a:t>Any person arrested for a dangerous crime may not be granted nonmonetary pretrial release at first appearance if the court has determined there is probable cause to believe the person has committed the offense. </a:t>
            </a:r>
            <a:r>
              <a:rPr lang="en-US" u="sng" dirty="0" smtClean="0">
                <a:latin typeface="+mj-lt"/>
                <a:ea typeface="+mj-ea"/>
                <a:cs typeface="+mj-cs"/>
              </a:rPr>
              <a:t>The discretion of the judge being able to grant nonmonetary bond for dangerous crimes has been removed. They no longer can place a defendant that’s been arrested on a dangerous crime on nonmonetary bond.</a:t>
            </a:r>
            <a:endParaRPr lang="en-US" u="sng" dirty="0">
              <a:latin typeface="+mj-lt"/>
              <a:ea typeface="+mj-ea"/>
              <a:cs typeface="+mj-cs"/>
            </a:endParaRPr>
          </a:p>
        </p:txBody>
      </p:sp>
    </p:spTree>
    <p:extLst>
      <p:ext uri="{BB962C8B-B14F-4D97-AF65-F5344CB8AC3E}">
        <p14:creationId xmlns:p14="http://schemas.microsoft.com/office/powerpoint/2010/main" val="3324373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2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9"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0"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1"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2"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33"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34" name="Rectangle 19">
            <a:extLst>
              <a:ext uri="{FF2B5EF4-FFF2-40B4-BE49-F238E27FC236}">
                <a16:creationId xmlns:a16="http://schemas.microsoft.com/office/drawing/2014/main" id="{0D9B8FD4-CDEB-4EB4-B4DE-C89E119389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5"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36" name="Freeform: Shape 23">
            <a:extLst>
              <a:ext uri="{FF2B5EF4-FFF2-40B4-BE49-F238E27FC236}">
                <a16:creationId xmlns:a16="http://schemas.microsoft.com/office/drawing/2014/main" id="{1FFB365B-E9DC-4859-B8AB-CB83EEBE4E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25">
            <a:extLst>
              <a:ext uri="{FF2B5EF4-FFF2-40B4-BE49-F238E27FC236}">
                <a16:creationId xmlns:a16="http://schemas.microsoft.com/office/drawing/2014/main" id="{8ADAB9C8-EB37-4914-A699-C716FC8FE4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extBox 1">
            <a:extLst>
              <a:ext uri="{FF2B5EF4-FFF2-40B4-BE49-F238E27FC236}">
                <a16:creationId xmlns:a16="http://schemas.microsoft.com/office/drawing/2014/main" id="{56057E71-EDF0-047A-3294-AA8A0A8E76E8}"/>
              </a:ext>
            </a:extLst>
          </p:cNvPr>
          <p:cNvSpPr txBox="1"/>
          <p:nvPr/>
        </p:nvSpPr>
        <p:spPr>
          <a:xfrm>
            <a:off x="734016" y="2004060"/>
            <a:ext cx="3522879" cy="2849880"/>
          </a:xfrm>
          <a:prstGeom prst="rect">
            <a:avLst/>
          </a:prstGeom>
        </p:spPr>
        <p:txBody>
          <a:bodyPr vert="horz" lIns="91440" tIns="45720" rIns="91440" bIns="45720" rtlCol="0" anchor="t">
            <a:normAutofit/>
          </a:bodyPr>
          <a:lstStyle/>
          <a:p>
            <a:pPr algn="ctr">
              <a:spcBef>
                <a:spcPct val="0"/>
              </a:spcBef>
              <a:spcAft>
                <a:spcPts val="600"/>
              </a:spcAft>
            </a:pPr>
            <a:r>
              <a:rPr lang="en-US" sz="4200" b="1" i="0" kern="1200" dirty="0" smtClean="0">
                <a:solidFill>
                  <a:schemeClr val="bg2"/>
                </a:solidFill>
                <a:latin typeface="+mj-lt"/>
                <a:ea typeface="+mj-ea"/>
                <a:cs typeface="+mj-cs"/>
              </a:rPr>
              <a:t>907.041</a:t>
            </a:r>
          </a:p>
          <a:p>
            <a:pPr algn="ctr">
              <a:spcBef>
                <a:spcPct val="0"/>
              </a:spcBef>
              <a:spcAft>
                <a:spcPts val="600"/>
              </a:spcAft>
            </a:pPr>
            <a:r>
              <a:rPr lang="en-US" sz="4200" b="1" i="0" kern="1200" dirty="0" smtClean="0">
                <a:solidFill>
                  <a:schemeClr val="bg2"/>
                </a:solidFill>
                <a:latin typeface="+mj-lt"/>
                <a:ea typeface="+mj-ea"/>
                <a:cs typeface="+mj-cs"/>
              </a:rPr>
              <a:t>Pretrial Detention and Release</a:t>
            </a:r>
            <a:endParaRPr lang="en-US" sz="4200" b="1" i="0" kern="1200" dirty="0">
              <a:solidFill>
                <a:schemeClr val="bg2"/>
              </a:solidFill>
              <a:latin typeface="+mj-lt"/>
              <a:ea typeface="+mj-ea"/>
              <a:cs typeface="+mj-cs"/>
            </a:endParaRPr>
          </a:p>
        </p:txBody>
      </p:sp>
      <p:sp>
        <p:nvSpPr>
          <p:cNvPr id="3" name="TextBox 2">
            <a:extLst>
              <a:ext uri="{FF2B5EF4-FFF2-40B4-BE49-F238E27FC236}">
                <a16:creationId xmlns:a16="http://schemas.microsoft.com/office/drawing/2014/main" id="{6D9C69B4-DEDA-C7FF-4E28-2DC21B4C5464}"/>
              </a:ext>
            </a:extLst>
          </p:cNvPr>
          <p:cNvSpPr txBox="1"/>
          <p:nvPr/>
        </p:nvSpPr>
        <p:spPr>
          <a:xfrm>
            <a:off x="5350141" y="1192876"/>
            <a:ext cx="6269434" cy="5465619"/>
          </a:xfrm>
          <a:prstGeom prst="rect">
            <a:avLst/>
          </a:prstGeom>
        </p:spPr>
        <p:txBody>
          <a:bodyPr vert="horz" lIns="91440" tIns="45720" rIns="91440" bIns="45720" rtlCol="0">
            <a:normAutofit fontScale="92500"/>
          </a:bodyPr>
          <a:lstStyle/>
          <a:p>
            <a:pPr>
              <a:spcBef>
                <a:spcPts val="1000"/>
              </a:spcBef>
              <a:buClr>
                <a:schemeClr val="bg2">
                  <a:lumMod val="40000"/>
                  <a:lumOff val="60000"/>
                </a:schemeClr>
              </a:buClr>
              <a:buSzPct val="80000"/>
              <a:buFont typeface="Wingdings 3" charset="2"/>
              <a:buChar char=""/>
            </a:pPr>
            <a:r>
              <a:rPr lang="en-US" dirty="0" smtClean="0">
                <a:latin typeface="+mj-lt"/>
                <a:ea typeface="+mj-ea"/>
                <a:cs typeface="+mj-cs"/>
              </a:rPr>
              <a:t>The state attorney or the court shall motion for pretrial detention to those defendants:</a:t>
            </a:r>
          </a:p>
          <a:p>
            <a:pPr lvl="1">
              <a:spcBef>
                <a:spcPts val="1000"/>
              </a:spcBef>
              <a:buClr>
                <a:schemeClr val="bg2">
                  <a:lumMod val="40000"/>
                  <a:lumOff val="60000"/>
                </a:schemeClr>
              </a:buClr>
              <a:buSzPct val="80000"/>
              <a:buFont typeface="Wingdings 3" charset="2"/>
              <a:buChar char=""/>
            </a:pPr>
            <a:r>
              <a:rPr lang="en-US" dirty="0" smtClean="0">
                <a:latin typeface="+mj-lt"/>
                <a:ea typeface="+mj-ea"/>
                <a:cs typeface="+mj-cs"/>
              </a:rPr>
              <a:t>arrested for a dangerous crime that is a capital felony, a life felony or a felony of the first degree</a:t>
            </a:r>
            <a:endParaRPr lang="en-US" dirty="0">
              <a:latin typeface="+mj-lt"/>
              <a:ea typeface="+mj-ea"/>
              <a:cs typeface="+mj-cs"/>
            </a:endParaRPr>
          </a:p>
          <a:p>
            <a:pPr lvl="1">
              <a:spcBef>
                <a:spcPts val="1000"/>
              </a:spcBef>
              <a:buClr>
                <a:schemeClr val="bg2">
                  <a:lumMod val="40000"/>
                  <a:lumOff val="60000"/>
                </a:schemeClr>
              </a:buClr>
              <a:buSzPct val="80000"/>
              <a:buFont typeface="Wingdings 3" charset="2"/>
              <a:buChar char=""/>
            </a:pPr>
            <a:r>
              <a:rPr lang="en-US" dirty="0" smtClean="0">
                <a:latin typeface="+mj-lt"/>
                <a:ea typeface="+mj-ea"/>
                <a:cs typeface="+mj-cs"/>
              </a:rPr>
              <a:t>Court determines there is probable cause to believe that the defendant committed the offense</a:t>
            </a:r>
            <a:r>
              <a:rPr lang="en-US" u="sng" dirty="0" smtClean="0">
                <a:latin typeface="+mj-lt"/>
                <a:ea typeface="+mj-ea"/>
                <a:cs typeface="+mj-cs"/>
              </a:rPr>
              <a:t/>
            </a:r>
            <a:br>
              <a:rPr lang="en-US" u="sng" dirty="0" smtClean="0">
                <a:latin typeface="+mj-lt"/>
                <a:ea typeface="+mj-ea"/>
                <a:cs typeface="+mj-cs"/>
              </a:rPr>
            </a:br>
            <a:endParaRPr lang="en-US" u="sng" dirty="0" smtClean="0">
              <a:latin typeface="+mj-lt"/>
              <a:ea typeface="+mj-ea"/>
              <a:cs typeface="+mj-cs"/>
            </a:endParaRPr>
          </a:p>
          <a:p>
            <a:pPr>
              <a:spcBef>
                <a:spcPts val="1000"/>
              </a:spcBef>
              <a:buClr>
                <a:schemeClr val="bg2">
                  <a:lumMod val="40000"/>
                  <a:lumOff val="60000"/>
                </a:schemeClr>
              </a:buClr>
              <a:buSzPct val="80000"/>
              <a:buFont typeface="Wingdings 3" charset="2"/>
              <a:buChar char=""/>
            </a:pPr>
            <a:r>
              <a:rPr lang="en-US" dirty="0" smtClean="0"/>
              <a:t>Court must order Pretrial Detention if:</a:t>
            </a:r>
          </a:p>
          <a:p>
            <a:pPr lvl="1">
              <a:spcBef>
                <a:spcPts val="1000"/>
              </a:spcBef>
              <a:buClr>
                <a:schemeClr val="bg2">
                  <a:lumMod val="40000"/>
                  <a:lumOff val="60000"/>
                </a:schemeClr>
              </a:buClr>
              <a:buSzPct val="80000"/>
              <a:buFont typeface="Wingdings 3" charset="2"/>
              <a:buChar char=""/>
            </a:pPr>
            <a:r>
              <a:rPr lang="en-US" dirty="0" smtClean="0"/>
              <a:t>It finds </a:t>
            </a:r>
            <a:r>
              <a:rPr lang="en-US" dirty="0"/>
              <a:t>a substantial probability that the </a:t>
            </a:r>
            <a:r>
              <a:rPr lang="en-US" dirty="0" smtClean="0"/>
              <a:t>defendant committed </a:t>
            </a:r>
            <a:r>
              <a:rPr lang="en-US" dirty="0"/>
              <a:t>the </a:t>
            </a:r>
            <a:r>
              <a:rPr lang="en-US" dirty="0" smtClean="0"/>
              <a:t>offense</a:t>
            </a:r>
          </a:p>
          <a:p>
            <a:pPr lvl="1">
              <a:spcBef>
                <a:spcPts val="1000"/>
              </a:spcBef>
              <a:buClr>
                <a:schemeClr val="bg2">
                  <a:lumMod val="40000"/>
                  <a:lumOff val="60000"/>
                </a:schemeClr>
              </a:buClr>
              <a:buSzPct val="80000"/>
              <a:buFont typeface="Wingdings 3" charset="2"/>
              <a:buChar char=""/>
            </a:pPr>
            <a:r>
              <a:rPr lang="en-US" dirty="0" smtClean="0"/>
              <a:t>based </a:t>
            </a:r>
            <a:r>
              <a:rPr lang="en-US" dirty="0"/>
              <a:t>on the defendant’s past and </a:t>
            </a:r>
            <a:r>
              <a:rPr lang="en-US" dirty="0" smtClean="0"/>
              <a:t>present patterns </a:t>
            </a:r>
            <a:r>
              <a:rPr lang="en-US" dirty="0"/>
              <a:t>of </a:t>
            </a:r>
            <a:r>
              <a:rPr lang="en-US" dirty="0" smtClean="0"/>
              <a:t>behavior </a:t>
            </a:r>
          </a:p>
          <a:p>
            <a:pPr lvl="1">
              <a:spcBef>
                <a:spcPts val="1000"/>
              </a:spcBef>
              <a:buClr>
                <a:schemeClr val="bg2">
                  <a:lumMod val="40000"/>
                  <a:lumOff val="60000"/>
                </a:schemeClr>
              </a:buClr>
              <a:buSzPct val="80000"/>
              <a:buFont typeface="Wingdings 3" charset="2"/>
              <a:buChar char=""/>
            </a:pPr>
            <a:r>
              <a:rPr lang="en-US" dirty="0" smtClean="0"/>
              <a:t>consideration </a:t>
            </a:r>
            <a:r>
              <a:rPr lang="en-US" dirty="0"/>
              <a:t>of the criteria in s. </a:t>
            </a:r>
            <a:r>
              <a:rPr lang="en-US" dirty="0" smtClean="0"/>
              <a:t>903.046</a:t>
            </a:r>
          </a:p>
          <a:p>
            <a:pPr lvl="1">
              <a:spcBef>
                <a:spcPts val="1000"/>
              </a:spcBef>
              <a:buClr>
                <a:schemeClr val="bg2">
                  <a:lumMod val="40000"/>
                  <a:lumOff val="60000"/>
                </a:schemeClr>
              </a:buClr>
              <a:buSzPct val="80000"/>
              <a:buFont typeface="Wingdings 3" charset="2"/>
              <a:buChar char=""/>
            </a:pPr>
            <a:r>
              <a:rPr lang="en-US" dirty="0" smtClean="0"/>
              <a:t>Any other </a:t>
            </a:r>
            <a:r>
              <a:rPr lang="en-US" dirty="0"/>
              <a:t>relevant </a:t>
            </a:r>
            <a:r>
              <a:rPr lang="en-US" dirty="0" smtClean="0"/>
              <a:t>facts </a:t>
            </a:r>
            <a:r>
              <a:rPr lang="en-US" dirty="0"/>
              <a:t>that no conditions of release or bail will </a:t>
            </a:r>
            <a:r>
              <a:rPr lang="en-US" dirty="0" smtClean="0"/>
              <a:t>protect </a:t>
            </a:r>
            <a:r>
              <a:rPr lang="en-US" dirty="0"/>
              <a:t>the community from risk of physical harm, ensure the presence of </a:t>
            </a:r>
            <a:r>
              <a:rPr lang="en-US" dirty="0" smtClean="0"/>
              <a:t>the defendant </a:t>
            </a:r>
            <a:r>
              <a:rPr lang="en-US" dirty="0"/>
              <a:t>at trial, or assure the integrity of the judicial process, </a:t>
            </a:r>
            <a:endParaRPr lang="en-US" u="sng" dirty="0">
              <a:latin typeface="+mj-lt"/>
              <a:ea typeface="+mj-ea"/>
              <a:cs typeface="+mj-cs"/>
            </a:endParaRPr>
          </a:p>
        </p:txBody>
      </p:sp>
    </p:spTree>
    <p:extLst>
      <p:ext uri="{BB962C8B-B14F-4D97-AF65-F5344CB8AC3E}">
        <p14:creationId xmlns:p14="http://schemas.microsoft.com/office/powerpoint/2010/main" val="1087645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2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9"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0"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1"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2"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33"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34" name="Rectangle 19">
            <a:extLst>
              <a:ext uri="{FF2B5EF4-FFF2-40B4-BE49-F238E27FC236}">
                <a16:creationId xmlns:a16="http://schemas.microsoft.com/office/drawing/2014/main" id="{0D9B8FD4-CDEB-4EB4-B4DE-C89E119389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5"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36" name="Freeform: Shape 23">
            <a:extLst>
              <a:ext uri="{FF2B5EF4-FFF2-40B4-BE49-F238E27FC236}">
                <a16:creationId xmlns:a16="http://schemas.microsoft.com/office/drawing/2014/main" id="{1FFB365B-E9DC-4859-B8AB-CB83EEBE4E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25">
            <a:extLst>
              <a:ext uri="{FF2B5EF4-FFF2-40B4-BE49-F238E27FC236}">
                <a16:creationId xmlns:a16="http://schemas.microsoft.com/office/drawing/2014/main" id="{8ADAB9C8-EB37-4914-A699-C716FC8FE4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extBox 1">
            <a:extLst>
              <a:ext uri="{FF2B5EF4-FFF2-40B4-BE49-F238E27FC236}">
                <a16:creationId xmlns:a16="http://schemas.microsoft.com/office/drawing/2014/main" id="{56057E71-EDF0-047A-3294-AA8A0A8E76E8}"/>
              </a:ext>
            </a:extLst>
          </p:cNvPr>
          <p:cNvSpPr txBox="1"/>
          <p:nvPr/>
        </p:nvSpPr>
        <p:spPr>
          <a:xfrm>
            <a:off x="734016" y="2004060"/>
            <a:ext cx="3522879" cy="2849880"/>
          </a:xfrm>
          <a:prstGeom prst="rect">
            <a:avLst/>
          </a:prstGeom>
        </p:spPr>
        <p:txBody>
          <a:bodyPr vert="horz" lIns="91440" tIns="45720" rIns="91440" bIns="45720" rtlCol="0" anchor="t">
            <a:normAutofit/>
          </a:bodyPr>
          <a:lstStyle/>
          <a:p>
            <a:pPr algn="ctr">
              <a:spcBef>
                <a:spcPct val="0"/>
              </a:spcBef>
              <a:spcAft>
                <a:spcPts val="600"/>
              </a:spcAft>
            </a:pPr>
            <a:r>
              <a:rPr lang="en-US" sz="4200" b="1" i="0" kern="1200" dirty="0" smtClean="0">
                <a:solidFill>
                  <a:schemeClr val="bg2"/>
                </a:solidFill>
                <a:latin typeface="+mj-lt"/>
                <a:ea typeface="+mj-ea"/>
                <a:cs typeface="+mj-cs"/>
              </a:rPr>
              <a:t>907.041</a:t>
            </a:r>
          </a:p>
          <a:p>
            <a:pPr algn="ctr">
              <a:spcBef>
                <a:spcPct val="0"/>
              </a:spcBef>
              <a:spcAft>
                <a:spcPts val="600"/>
              </a:spcAft>
            </a:pPr>
            <a:r>
              <a:rPr lang="en-US" sz="4200" b="1" i="0" kern="1200" dirty="0" smtClean="0">
                <a:solidFill>
                  <a:schemeClr val="bg2"/>
                </a:solidFill>
                <a:latin typeface="+mj-lt"/>
                <a:ea typeface="+mj-ea"/>
                <a:cs typeface="+mj-cs"/>
              </a:rPr>
              <a:t>Pretrial Detention and Release</a:t>
            </a:r>
            <a:endParaRPr lang="en-US" sz="4200" b="1" i="0" kern="1200" dirty="0">
              <a:solidFill>
                <a:schemeClr val="bg2"/>
              </a:solidFill>
              <a:latin typeface="+mj-lt"/>
              <a:ea typeface="+mj-ea"/>
              <a:cs typeface="+mj-cs"/>
            </a:endParaRPr>
          </a:p>
        </p:txBody>
      </p:sp>
      <p:sp>
        <p:nvSpPr>
          <p:cNvPr id="3" name="TextBox 2">
            <a:extLst>
              <a:ext uri="{FF2B5EF4-FFF2-40B4-BE49-F238E27FC236}">
                <a16:creationId xmlns:a16="http://schemas.microsoft.com/office/drawing/2014/main" id="{6D9C69B4-DEDA-C7FF-4E28-2DC21B4C5464}"/>
              </a:ext>
            </a:extLst>
          </p:cNvPr>
          <p:cNvSpPr txBox="1"/>
          <p:nvPr/>
        </p:nvSpPr>
        <p:spPr>
          <a:xfrm>
            <a:off x="5350141" y="1192876"/>
            <a:ext cx="6269434" cy="5465619"/>
          </a:xfrm>
          <a:prstGeom prst="rect">
            <a:avLst/>
          </a:prstGeom>
        </p:spPr>
        <p:txBody>
          <a:bodyPr vert="horz" lIns="91440" tIns="45720" rIns="91440" bIns="45720" rtlCol="0">
            <a:normAutofit/>
          </a:bodyPr>
          <a:lstStyle/>
          <a:p>
            <a:pPr>
              <a:spcBef>
                <a:spcPts val="1000"/>
              </a:spcBef>
              <a:buClr>
                <a:schemeClr val="bg2">
                  <a:lumMod val="40000"/>
                  <a:lumOff val="60000"/>
                </a:schemeClr>
              </a:buClr>
              <a:buSzPct val="80000"/>
              <a:buFont typeface="Wingdings 3" charset="2"/>
              <a:buChar char=""/>
            </a:pPr>
            <a:r>
              <a:rPr lang="en-US" dirty="0" smtClean="0">
                <a:latin typeface="+mj-lt"/>
                <a:ea typeface="+mj-ea"/>
                <a:cs typeface="+mj-cs"/>
              </a:rPr>
              <a:t>Pretrial Detention Hearing must be within 5 days </a:t>
            </a:r>
            <a:r>
              <a:rPr lang="en-US" u="sng" dirty="0" smtClean="0">
                <a:latin typeface="+mj-lt"/>
                <a:ea typeface="+mj-ea"/>
                <a:cs typeface="+mj-cs"/>
              </a:rPr>
              <a:t>after the defendant’s fiat appearance hearing or if there is no first appearance hearing, within 5 days after the defendant’s arraignment</a:t>
            </a:r>
          </a:p>
          <a:p>
            <a:pPr>
              <a:spcBef>
                <a:spcPts val="1000"/>
              </a:spcBef>
              <a:buClr>
                <a:schemeClr val="bg2">
                  <a:lumMod val="40000"/>
                  <a:lumOff val="60000"/>
                </a:schemeClr>
              </a:buClr>
              <a:buSzPct val="80000"/>
              <a:buFont typeface="Wingdings 3" charset="2"/>
              <a:buChar char=""/>
            </a:pPr>
            <a:r>
              <a:rPr lang="en-US" u="sng" dirty="0" smtClean="0"/>
              <a:t>If </a:t>
            </a:r>
            <a:r>
              <a:rPr lang="en-US" u="sng" dirty="0"/>
              <a:t>a state attorney files a motion for pretrial detention </a:t>
            </a:r>
            <a:r>
              <a:rPr lang="en-US" u="sng" dirty="0" smtClean="0"/>
              <a:t>under paragraph </a:t>
            </a:r>
            <a:r>
              <a:rPr lang="en-US" u="sng" dirty="0"/>
              <a:t>(c), the pretrial detention hearing must be held within 5 </a:t>
            </a:r>
            <a:r>
              <a:rPr lang="en-US" u="sng" dirty="0" smtClean="0"/>
              <a:t>days after </a:t>
            </a:r>
            <a:r>
              <a:rPr lang="en-US" u="sng" dirty="0"/>
              <a:t>the filing of such </a:t>
            </a:r>
            <a:r>
              <a:rPr lang="en-US" u="sng" dirty="0" smtClean="0"/>
              <a:t>motion.</a:t>
            </a:r>
          </a:p>
          <a:p>
            <a:pPr>
              <a:spcBef>
                <a:spcPts val="1000"/>
              </a:spcBef>
              <a:buClr>
                <a:schemeClr val="bg2">
                  <a:lumMod val="40000"/>
                  <a:lumOff val="60000"/>
                </a:schemeClr>
              </a:buClr>
              <a:buSzPct val="80000"/>
              <a:buFont typeface="Wingdings 3" charset="2"/>
              <a:buChar char=""/>
            </a:pPr>
            <a:r>
              <a:rPr lang="en-US" dirty="0" smtClean="0"/>
              <a:t>The </a:t>
            </a:r>
            <a:r>
              <a:rPr lang="en-US" dirty="0"/>
              <a:t>defendant may be detained pending the completion of the </a:t>
            </a:r>
            <a:r>
              <a:rPr lang="en-US" dirty="0" smtClean="0"/>
              <a:t>pretrial detention </a:t>
            </a:r>
            <a:r>
              <a:rPr lang="en-US" dirty="0"/>
              <a:t>hearing. </a:t>
            </a:r>
          </a:p>
          <a:p>
            <a:pPr>
              <a:spcBef>
                <a:spcPts val="1000"/>
              </a:spcBef>
              <a:buClr>
                <a:schemeClr val="bg2">
                  <a:lumMod val="40000"/>
                  <a:lumOff val="60000"/>
                </a:schemeClr>
              </a:buClr>
              <a:buSzPct val="80000"/>
              <a:buFont typeface="Wingdings 3" charset="2"/>
              <a:buChar char=""/>
            </a:pPr>
            <a:r>
              <a:rPr lang="en-US" dirty="0" smtClean="0"/>
              <a:t>A </a:t>
            </a:r>
            <a:r>
              <a:rPr lang="en-US" dirty="0"/>
              <a:t>party may motion for a pretrial detention order to be reconsidered at</a:t>
            </a:r>
          </a:p>
          <a:p>
            <a:r>
              <a:rPr lang="en-US" dirty="0"/>
              <a:t>any time before a defendant’s trial</a:t>
            </a:r>
            <a:endParaRPr lang="en-US" u="sng" dirty="0">
              <a:latin typeface="+mj-lt"/>
              <a:ea typeface="+mj-ea"/>
              <a:cs typeface="+mj-cs"/>
            </a:endParaRPr>
          </a:p>
        </p:txBody>
      </p:sp>
    </p:spTree>
    <p:extLst>
      <p:ext uri="{BB962C8B-B14F-4D97-AF65-F5344CB8AC3E}">
        <p14:creationId xmlns:p14="http://schemas.microsoft.com/office/powerpoint/2010/main" val="2338485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B92007-9E01-2A0D-0221-001339DB6101}"/>
              </a:ext>
            </a:extLst>
          </p:cNvPr>
          <p:cNvSpPr txBox="1"/>
          <p:nvPr/>
        </p:nvSpPr>
        <p:spPr>
          <a:xfrm>
            <a:off x="1105948" y="846817"/>
            <a:ext cx="9338454" cy="5498941"/>
          </a:xfrm>
          <a:prstGeom prst="rect">
            <a:avLst/>
          </a:prstGeom>
          <a:noFill/>
        </p:spPr>
        <p:txBody>
          <a:bodyPr wrap="square" rtlCol="0">
            <a:spAutoFit/>
          </a:bodyPr>
          <a:lstStyle/>
          <a:p>
            <a:pPr algn="ctr"/>
            <a:r>
              <a:rPr lang="en-US" sz="3600" b="1" u="sng" dirty="0"/>
              <a:t>What does this all mean?</a:t>
            </a:r>
          </a:p>
          <a:p>
            <a:endParaRPr lang="en-US" sz="2800" dirty="0"/>
          </a:p>
          <a:p>
            <a:pPr lvl="0">
              <a:spcBef>
                <a:spcPts val="1000"/>
              </a:spcBef>
              <a:buClr>
                <a:srgbClr val="1E5155">
                  <a:lumMod val="40000"/>
                  <a:lumOff val="60000"/>
                </a:srgbClr>
              </a:buClr>
              <a:buSzPct val="80000"/>
              <a:buFont typeface="Wingdings 3" charset="2"/>
              <a:buChar char=""/>
            </a:pPr>
            <a:r>
              <a:rPr lang="en-US" dirty="0">
                <a:solidFill>
                  <a:prstClr val="white"/>
                </a:solidFill>
              </a:rPr>
              <a:t>FL is heading in the opposite direction of NY and California, who have initiated criminal justice reforms (i.e. elimination of bail</a:t>
            </a:r>
            <a:r>
              <a:rPr lang="en-US" dirty="0" smtClean="0">
                <a:solidFill>
                  <a:prstClr val="white"/>
                </a:solidFill>
              </a:rPr>
              <a:t>).</a:t>
            </a:r>
            <a:br>
              <a:rPr lang="en-US" dirty="0" smtClean="0">
                <a:solidFill>
                  <a:prstClr val="white"/>
                </a:solidFill>
              </a:rPr>
            </a:br>
            <a:endParaRPr lang="en-US" dirty="0">
              <a:solidFill>
                <a:prstClr val="white"/>
              </a:solidFill>
            </a:endParaRPr>
          </a:p>
          <a:p>
            <a:pPr lvl="0">
              <a:spcBef>
                <a:spcPts val="1000"/>
              </a:spcBef>
              <a:buClr>
                <a:srgbClr val="1E5155">
                  <a:lumMod val="40000"/>
                  <a:lumOff val="60000"/>
                </a:srgbClr>
              </a:buClr>
              <a:buSzPct val="80000"/>
              <a:buFont typeface="Wingdings 3" charset="2"/>
              <a:buChar char=""/>
            </a:pPr>
            <a:r>
              <a:rPr lang="en-US" dirty="0">
                <a:solidFill>
                  <a:prstClr val="white"/>
                </a:solidFill>
              </a:rPr>
              <a:t>Critics feel this change will disproportionately hurt minorities and the poor</a:t>
            </a:r>
            <a:r>
              <a:rPr lang="en-US" dirty="0" smtClean="0">
                <a:solidFill>
                  <a:prstClr val="white"/>
                </a:solidFill>
              </a:rPr>
              <a:t>.</a:t>
            </a:r>
            <a:br>
              <a:rPr lang="en-US" dirty="0" smtClean="0">
                <a:solidFill>
                  <a:prstClr val="white"/>
                </a:solidFill>
              </a:rPr>
            </a:br>
            <a:endParaRPr lang="en-US" dirty="0" smtClean="0">
              <a:solidFill>
                <a:prstClr val="white"/>
              </a:solidFill>
            </a:endParaRPr>
          </a:p>
          <a:p>
            <a:pPr lvl="0">
              <a:spcBef>
                <a:spcPts val="1000"/>
              </a:spcBef>
              <a:buClr>
                <a:srgbClr val="1E5155">
                  <a:lumMod val="40000"/>
                  <a:lumOff val="60000"/>
                </a:srgbClr>
              </a:buClr>
              <a:buSzPct val="80000"/>
              <a:buFont typeface="Wingdings 3" charset="2"/>
              <a:buChar char=""/>
            </a:pPr>
            <a:r>
              <a:rPr lang="en-US" dirty="0"/>
              <a:t>Preventing release before first appearance for the enumerated offenses/situations will likely result in higher incarceration and bond amounts across the board</a:t>
            </a:r>
            <a:r>
              <a:rPr lang="en-US" dirty="0" smtClean="0"/>
              <a:t>.</a:t>
            </a:r>
            <a:br>
              <a:rPr lang="en-US" dirty="0" smtClean="0"/>
            </a:br>
            <a:endParaRPr lang="en-US" dirty="0" smtClean="0"/>
          </a:p>
          <a:p>
            <a:pPr lvl="0">
              <a:spcBef>
                <a:spcPts val="1000"/>
              </a:spcBef>
              <a:buClr>
                <a:srgbClr val="1E5155">
                  <a:lumMod val="40000"/>
                  <a:lumOff val="60000"/>
                </a:srgbClr>
              </a:buClr>
              <a:buSzPct val="80000"/>
              <a:buFont typeface="Wingdings 3" charset="2"/>
              <a:buChar char=""/>
            </a:pPr>
            <a:r>
              <a:rPr lang="en-US" dirty="0" smtClean="0">
                <a:solidFill>
                  <a:prstClr val="white"/>
                </a:solidFill>
              </a:rPr>
              <a:t>Motions will be granted for Pretrial Detention more often, which will also result in higher incarceration.</a:t>
            </a:r>
            <a:endParaRPr lang="en-US" dirty="0">
              <a:solidFill>
                <a:prstClr val="white"/>
              </a:solidFill>
            </a:endParaRPr>
          </a:p>
          <a:p>
            <a:endParaRPr lang="en-US" sz="2800" dirty="0"/>
          </a:p>
          <a:p>
            <a:endParaRPr lang="en-US" sz="2800" dirty="0"/>
          </a:p>
        </p:txBody>
      </p:sp>
    </p:spTree>
    <p:extLst>
      <p:ext uri="{BB962C8B-B14F-4D97-AF65-F5344CB8AC3E}">
        <p14:creationId xmlns:p14="http://schemas.microsoft.com/office/powerpoint/2010/main" val="3334218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2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9"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0"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1"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2"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33"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34" name="Rectangle 19">
            <a:extLst>
              <a:ext uri="{FF2B5EF4-FFF2-40B4-BE49-F238E27FC236}">
                <a16:creationId xmlns:a16="http://schemas.microsoft.com/office/drawing/2014/main" id="{0D9B8FD4-CDEB-4EB4-B4DE-C89E119389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5"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36" name="Freeform: Shape 23">
            <a:extLst>
              <a:ext uri="{FF2B5EF4-FFF2-40B4-BE49-F238E27FC236}">
                <a16:creationId xmlns:a16="http://schemas.microsoft.com/office/drawing/2014/main" id="{1FFB365B-E9DC-4859-B8AB-CB83EEBE4E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25">
            <a:extLst>
              <a:ext uri="{FF2B5EF4-FFF2-40B4-BE49-F238E27FC236}">
                <a16:creationId xmlns:a16="http://schemas.microsoft.com/office/drawing/2014/main" id="{8ADAB9C8-EB37-4914-A699-C716FC8FE4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extBox 1">
            <a:extLst>
              <a:ext uri="{FF2B5EF4-FFF2-40B4-BE49-F238E27FC236}">
                <a16:creationId xmlns:a16="http://schemas.microsoft.com/office/drawing/2014/main" id="{56057E71-EDF0-047A-3294-AA8A0A8E76E8}"/>
              </a:ext>
            </a:extLst>
          </p:cNvPr>
          <p:cNvSpPr txBox="1"/>
          <p:nvPr/>
        </p:nvSpPr>
        <p:spPr>
          <a:xfrm>
            <a:off x="734016" y="2261408"/>
            <a:ext cx="3522879" cy="2335184"/>
          </a:xfrm>
          <a:prstGeom prst="rect">
            <a:avLst/>
          </a:prstGeom>
        </p:spPr>
        <p:txBody>
          <a:bodyPr vert="horz" lIns="91440" tIns="45720" rIns="91440" bIns="45720" rtlCol="0" anchor="t">
            <a:normAutofit/>
          </a:bodyPr>
          <a:lstStyle/>
          <a:p>
            <a:pPr algn="ctr">
              <a:spcBef>
                <a:spcPct val="0"/>
              </a:spcBef>
              <a:spcAft>
                <a:spcPts val="600"/>
              </a:spcAft>
            </a:pPr>
            <a:r>
              <a:rPr lang="en-US" sz="4200" b="1" i="0" kern="1200" dirty="0" smtClean="0">
                <a:solidFill>
                  <a:schemeClr val="bg2"/>
                </a:solidFill>
                <a:latin typeface="+mj-lt"/>
                <a:ea typeface="+mj-ea"/>
                <a:cs typeface="+mj-cs"/>
              </a:rPr>
              <a:t>20</a:t>
            </a:r>
            <a:r>
              <a:rPr lang="en-US" sz="4200" b="1" i="0" kern="1200" baseline="30000" dirty="0" smtClean="0">
                <a:solidFill>
                  <a:schemeClr val="bg2"/>
                </a:solidFill>
                <a:latin typeface="+mj-lt"/>
                <a:ea typeface="+mj-ea"/>
                <a:cs typeface="+mj-cs"/>
              </a:rPr>
              <a:t>th</a:t>
            </a:r>
            <a:r>
              <a:rPr lang="en-US" sz="4200" b="1" i="0" kern="1200" dirty="0" smtClean="0">
                <a:solidFill>
                  <a:schemeClr val="bg2"/>
                </a:solidFill>
                <a:latin typeface="+mj-lt"/>
                <a:ea typeface="+mj-ea"/>
                <a:cs typeface="+mj-cs"/>
              </a:rPr>
              <a:t> Judicial Circuit Bond Schedule</a:t>
            </a:r>
            <a:endParaRPr lang="en-US" sz="4200" b="1" i="0" kern="1200" dirty="0">
              <a:solidFill>
                <a:schemeClr val="bg2"/>
              </a:solidFill>
              <a:latin typeface="+mj-lt"/>
              <a:ea typeface="+mj-ea"/>
              <a:cs typeface="+mj-cs"/>
            </a:endParaRPr>
          </a:p>
        </p:txBody>
      </p:sp>
      <p:sp>
        <p:nvSpPr>
          <p:cNvPr id="3" name="TextBox 2">
            <a:extLst>
              <a:ext uri="{FF2B5EF4-FFF2-40B4-BE49-F238E27FC236}">
                <a16:creationId xmlns:a16="http://schemas.microsoft.com/office/drawing/2014/main" id="{6D9C69B4-DEDA-C7FF-4E28-2DC21B4C5464}"/>
              </a:ext>
            </a:extLst>
          </p:cNvPr>
          <p:cNvSpPr txBox="1"/>
          <p:nvPr/>
        </p:nvSpPr>
        <p:spPr>
          <a:xfrm>
            <a:off x="5471161" y="1916845"/>
            <a:ext cx="6269434" cy="3403716"/>
          </a:xfrm>
          <a:prstGeom prst="rect">
            <a:avLst/>
          </a:prstGeom>
        </p:spPr>
        <p:txBody>
          <a:bodyPr vert="horz" lIns="91440" tIns="45720" rIns="91440" bIns="45720" rtlCol="0">
            <a:normAutofit/>
          </a:bodyPr>
          <a:lstStyle/>
          <a:p>
            <a:pPr>
              <a:spcBef>
                <a:spcPts val="1000"/>
              </a:spcBef>
              <a:buClr>
                <a:schemeClr val="bg2">
                  <a:lumMod val="40000"/>
                  <a:lumOff val="60000"/>
                </a:schemeClr>
              </a:buClr>
              <a:buSzPct val="80000"/>
              <a:buFont typeface="Wingdings 3" charset="2"/>
              <a:buChar char=""/>
            </a:pPr>
            <a:r>
              <a:rPr lang="en-US" dirty="0" smtClean="0"/>
              <a:t>Adopted </a:t>
            </a:r>
            <a:r>
              <a:rPr lang="en-US" dirty="0"/>
              <a:t>the uniform Statewide Bond schedule with the below additions</a:t>
            </a:r>
            <a:r>
              <a:rPr lang="en-US" dirty="0" smtClean="0"/>
              <a:t>:</a:t>
            </a:r>
          </a:p>
          <a:p>
            <a:pPr lvl="1">
              <a:spcBef>
                <a:spcPts val="1000"/>
              </a:spcBef>
              <a:buClr>
                <a:schemeClr val="bg2">
                  <a:lumMod val="40000"/>
                  <a:lumOff val="60000"/>
                </a:schemeClr>
              </a:buClr>
              <a:buSzPct val="80000"/>
              <a:buFont typeface="Wingdings 3" charset="2"/>
              <a:buChar char=""/>
            </a:pPr>
            <a:r>
              <a:rPr lang="en-US" dirty="0" smtClean="0"/>
              <a:t>Ensuring </a:t>
            </a:r>
            <a:r>
              <a:rPr lang="en-US" dirty="0"/>
              <a:t>compliance with the requirements of the Jessica Lunsford </a:t>
            </a:r>
            <a:r>
              <a:rPr lang="en-US" dirty="0" smtClean="0"/>
              <a:t>Act</a:t>
            </a:r>
          </a:p>
          <a:p>
            <a:pPr lvl="1">
              <a:spcBef>
                <a:spcPts val="1000"/>
              </a:spcBef>
              <a:buClr>
                <a:schemeClr val="bg2">
                  <a:lumMod val="40000"/>
                  <a:lumOff val="60000"/>
                </a:schemeClr>
              </a:buClr>
              <a:buSzPct val="80000"/>
              <a:buFont typeface="Wingdings 3" charset="2"/>
              <a:buChar char=""/>
            </a:pPr>
            <a:r>
              <a:rPr lang="en-US" dirty="0" smtClean="0"/>
              <a:t>Ensuring </a:t>
            </a:r>
            <a:r>
              <a:rPr lang="en-US" dirty="0"/>
              <a:t>compliance with the requirements of the Anti-Murder </a:t>
            </a:r>
            <a:r>
              <a:rPr lang="en-US" dirty="0" smtClean="0"/>
              <a:t>Act</a:t>
            </a:r>
          </a:p>
          <a:p>
            <a:pPr lvl="1">
              <a:spcBef>
                <a:spcPts val="1000"/>
              </a:spcBef>
              <a:buClr>
                <a:schemeClr val="bg2">
                  <a:lumMod val="40000"/>
                  <a:lumOff val="60000"/>
                </a:schemeClr>
              </a:buClr>
              <a:buSzPct val="80000"/>
              <a:buFont typeface="Wingdings 3" charset="2"/>
              <a:buChar char=""/>
            </a:pPr>
            <a:r>
              <a:rPr lang="en-US" dirty="0" smtClean="0"/>
              <a:t>Bond amounts remained the same as the Uniform Bond Schedule</a:t>
            </a:r>
            <a:endParaRPr lang="en-US" dirty="0"/>
          </a:p>
        </p:txBody>
      </p:sp>
    </p:spTree>
    <p:extLst>
      <p:ext uri="{BB962C8B-B14F-4D97-AF65-F5344CB8AC3E}">
        <p14:creationId xmlns:p14="http://schemas.microsoft.com/office/powerpoint/2010/main" val="74049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F19BAF3-7E20-4B9D-B544-BABAEEA1FA7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950648F4-ABCD-4DF0-8641-76CFB235472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989BE678-777B-482A-A616-FEDC47B162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CF1EB4BD-9C7E-4AA3-9681-C7EB0DA6250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94AAE3AA-3759-4D28-B0EF-575F25A514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D28BE0C3-2102-4820-B88B-A448B1840D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3" descr="Yellow question mark">
            <a:extLst>
              <a:ext uri="{FF2B5EF4-FFF2-40B4-BE49-F238E27FC236}">
                <a16:creationId xmlns:a16="http://schemas.microsoft.com/office/drawing/2014/main" id="{77B9C8DB-381F-7415-DB85-28E2BC8784E0}"/>
              </a:ext>
            </a:extLst>
          </p:cNvPr>
          <p:cNvPicPr>
            <a:picLocks noChangeAspect="1"/>
          </p:cNvPicPr>
          <p:nvPr/>
        </p:nvPicPr>
        <p:blipFill rotWithShape="1">
          <a:blip r:embed="rId7">
            <a:duotone>
              <a:prstClr val="black"/>
              <a:schemeClr val="accent5">
                <a:tint val="45000"/>
                <a:satMod val="400000"/>
              </a:schemeClr>
            </a:duotone>
            <a:alphaModFix amt="25000"/>
          </a:blip>
          <a:srcRect t="6250"/>
          <a:stretch/>
        </p:blipFill>
        <p:spPr>
          <a:xfrm>
            <a:off x="20" y="10"/>
            <a:ext cx="12191980" cy="6857990"/>
          </a:xfrm>
          <a:prstGeom prst="rect">
            <a:avLst/>
          </a:prstGeom>
        </p:spPr>
      </p:pic>
      <p:sp>
        <p:nvSpPr>
          <p:cNvPr id="2" name="Title 1">
            <a:extLst>
              <a:ext uri="{FF2B5EF4-FFF2-40B4-BE49-F238E27FC236}">
                <a16:creationId xmlns:a16="http://schemas.microsoft.com/office/drawing/2014/main" id="{4B1BA104-441D-A224-E92E-6C131D266579}"/>
              </a:ext>
            </a:extLst>
          </p:cNvPr>
          <p:cNvSpPr>
            <a:spLocks noGrp="1"/>
          </p:cNvSpPr>
          <p:nvPr>
            <p:ph type="title"/>
          </p:nvPr>
        </p:nvSpPr>
        <p:spPr>
          <a:xfrm>
            <a:off x="1154955" y="1447800"/>
            <a:ext cx="8825658" cy="3329581"/>
          </a:xfrm>
        </p:spPr>
        <p:txBody>
          <a:bodyPr vert="horz" lIns="91440" tIns="45720" rIns="91440" bIns="45720" rtlCol="0" anchor="b">
            <a:normAutofit fontScale="90000"/>
          </a:bodyPr>
          <a:lstStyle/>
          <a:p>
            <a:r>
              <a:rPr lang="en-US" sz="7200" dirty="0"/>
              <a:t>Questions, comments, observations</a:t>
            </a:r>
          </a:p>
        </p:txBody>
      </p:sp>
      <p:sp>
        <p:nvSpPr>
          <p:cNvPr id="20" name="Rectangle 19">
            <a:extLst>
              <a:ext uri="{FF2B5EF4-FFF2-40B4-BE49-F238E27FC236}">
                <a16:creationId xmlns:a16="http://schemas.microsoft.com/office/drawing/2014/main" id="{C885E190-58DD-42DD-A4A8-401E15C92A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3031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F19BAF3-7E20-4B9D-B544-BABAEEA1FA7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950648F4-ABCD-4DF0-8641-76CFB235472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989BE678-777B-482A-A616-FEDC47B162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CF1EB4BD-9C7E-4AA3-9681-C7EB0DA6250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94AAE3AA-3759-4D28-B0EF-575F25A514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D28BE0C3-2102-4820-B88B-A448B1840D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C8A3C342-1D03-412F-8DD3-BF519E8E0A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2"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8375" y="-1573"/>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4" name="Picture 3" descr="Calendar on table">
            <a:extLst>
              <a:ext uri="{FF2B5EF4-FFF2-40B4-BE49-F238E27FC236}">
                <a16:creationId xmlns:a16="http://schemas.microsoft.com/office/drawing/2014/main" id="{E20F6C1D-A800-1D2C-42B1-F0564D772321}"/>
              </a:ext>
            </a:extLst>
          </p:cNvPr>
          <p:cNvPicPr>
            <a:picLocks noChangeAspect="1"/>
          </p:cNvPicPr>
          <p:nvPr/>
        </p:nvPicPr>
        <p:blipFill rotWithShape="1">
          <a:blip r:embed="rId7"/>
          <a:srcRect l="8714" r="42881" b="-1"/>
          <a:stretch/>
        </p:blipFill>
        <p:spPr>
          <a:xfrm>
            <a:off x="3" y="10"/>
            <a:ext cx="4973099"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p:spPr>
      </p:pic>
      <p:sp>
        <p:nvSpPr>
          <p:cNvPr id="24" name="Rectangle 23">
            <a:extLst>
              <a:ext uri="{FF2B5EF4-FFF2-40B4-BE49-F238E27FC236}">
                <a16:creationId xmlns:a16="http://schemas.microsoft.com/office/drawing/2014/main" id="{D6F18ACE-6E82-4ADC-8A2F-A1771B309B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extBox 1">
            <a:extLst>
              <a:ext uri="{FF2B5EF4-FFF2-40B4-BE49-F238E27FC236}">
                <a16:creationId xmlns:a16="http://schemas.microsoft.com/office/drawing/2014/main" id="{95B36DCA-6371-EE5F-5C90-D8408CF2019A}"/>
              </a:ext>
            </a:extLst>
          </p:cNvPr>
          <p:cNvSpPr txBox="1"/>
          <p:nvPr/>
        </p:nvSpPr>
        <p:spPr>
          <a:xfrm>
            <a:off x="5084653" y="2434532"/>
            <a:ext cx="6781050" cy="3281081"/>
          </a:xfrm>
          <a:prstGeom prst="rect">
            <a:avLst/>
          </a:prstGeom>
        </p:spPr>
        <p:txBody>
          <a:bodyPr vert="horz" lIns="91440" tIns="45720" rIns="91440" bIns="45720" rtlCol="0">
            <a:normAutofit/>
          </a:bodyPr>
          <a:lstStyle/>
          <a:p>
            <a:pPr>
              <a:spcBef>
                <a:spcPts val="1000"/>
              </a:spcBef>
              <a:buClr>
                <a:schemeClr val="bg2">
                  <a:lumMod val="40000"/>
                  <a:lumOff val="60000"/>
                </a:schemeClr>
              </a:buClr>
              <a:buSzPct val="80000"/>
              <a:buFont typeface="Wingdings 3" charset="2"/>
              <a:buChar char=""/>
            </a:pPr>
            <a:r>
              <a:rPr lang="en-US" sz="3200" dirty="0">
                <a:latin typeface="+mj-lt"/>
                <a:ea typeface="+mj-ea"/>
                <a:cs typeface="+mj-cs"/>
              </a:rPr>
              <a:t>Approved by the Governor May 1, </a:t>
            </a:r>
            <a:r>
              <a:rPr lang="en-US" sz="3200" dirty="0" smtClean="0">
                <a:latin typeface="+mj-lt"/>
                <a:ea typeface="+mj-ea"/>
                <a:cs typeface="+mj-cs"/>
              </a:rPr>
              <a:t>2023</a:t>
            </a:r>
            <a:br>
              <a:rPr lang="en-US" sz="3200" dirty="0" smtClean="0">
                <a:latin typeface="+mj-lt"/>
                <a:ea typeface="+mj-ea"/>
                <a:cs typeface="+mj-cs"/>
              </a:rPr>
            </a:br>
            <a:endParaRPr lang="en-US" sz="3200" dirty="0">
              <a:latin typeface="+mj-lt"/>
              <a:ea typeface="+mj-ea"/>
              <a:cs typeface="+mj-cs"/>
            </a:endParaRPr>
          </a:p>
          <a:p>
            <a:pPr>
              <a:spcBef>
                <a:spcPts val="1000"/>
              </a:spcBef>
              <a:buClr>
                <a:schemeClr val="bg2">
                  <a:lumMod val="40000"/>
                  <a:lumOff val="60000"/>
                </a:schemeClr>
              </a:buClr>
              <a:buSzPct val="80000"/>
              <a:buFont typeface="Wingdings 3" charset="2"/>
              <a:buChar char=""/>
            </a:pPr>
            <a:r>
              <a:rPr lang="en-US" sz="3200" dirty="0" smtClean="0">
                <a:latin typeface="+mj-lt"/>
                <a:ea typeface="+mj-ea"/>
                <a:cs typeface="+mj-cs"/>
              </a:rPr>
              <a:t>Effective since January </a:t>
            </a:r>
            <a:r>
              <a:rPr lang="en-US" sz="3200" dirty="0">
                <a:latin typeface="+mj-lt"/>
                <a:ea typeface="+mj-ea"/>
                <a:cs typeface="+mj-cs"/>
              </a:rPr>
              <a:t>1, 2024</a:t>
            </a:r>
          </a:p>
        </p:txBody>
      </p:sp>
    </p:spTree>
    <p:extLst>
      <p:ext uri="{BB962C8B-B14F-4D97-AF65-F5344CB8AC3E}">
        <p14:creationId xmlns:p14="http://schemas.microsoft.com/office/powerpoint/2010/main" val="3305389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0CBAD-852E-FE50-F388-B8F67E211BD7}"/>
              </a:ext>
            </a:extLst>
          </p:cNvPr>
          <p:cNvSpPr>
            <a:spLocks noGrp="1"/>
          </p:cNvSpPr>
          <p:nvPr>
            <p:ph type="title"/>
          </p:nvPr>
        </p:nvSpPr>
        <p:spPr>
          <a:xfrm>
            <a:off x="831850" y="394637"/>
            <a:ext cx="10400832" cy="2382252"/>
          </a:xfrm>
        </p:spPr>
        <p:txBody>
          <a:bodyPr/>
          <a:lstStyle/>
          <a:p>
            <a:r>
              <a:rPr lang="en-US" dirty="0"/>
              <a:t>Makes changes to the following Florida Statutes:</a:t>
            </a:r>
          </a:p>
        </p:txBody>
      </p:sp>
      <p:graphicFrame>
        <p:nvGraphicFramePr>
          <p:cNvPr id="4" name="Table 4">
            <a:extLst>
              <a:ext uri="{FF2B5EF4-FFF2-40B4-BE49-F238E27FC236}">
                <a16:creationId xmlns:a16="http://schemas.microsoft.com/office/drawing/2014/main" id="{3F3B6EA8-25B6-C957-F7BB-91DE3BBDA367}"/>
              </a:ext>
            </a:extLst>
          </p:cNvPr>
          <p:cNvGraphicFramePr>
            <a:graphicFrameLocks noGrp="1"/>
          </p:cNvGraphicFramePr>
          <p:nvPr>
            <p:extLst>
              <p:ext uri="{D42A27DB-BD31-4B8C-83A1-F6EECF244321}">
                <p14:modId xmlns:p14="http://schemas.microsoft.com/office/powerpoint/2010/main" val="3662389006"/>
              </p:ext>
            </p:extLst>
          </p:nvPr>
        </p:nvGraphicFramePr>
        <p:xfrm>
          <a:off x="3004124" y="3423093"/>
          <a:ext cx="6056284" cy="2127184"/>
        </p:xfrm>
        <a:graphic>
          <a:graphicData uri="http://schemas.openxmlformats.org/drawingml/2006/table">
            <a:tbl>
              <a:tblPr firstRow="1" bandRow="1">
                <a:tableStyleId>{69CF1AB2-1976-4502-BF36-3FF5EA218861}</a:tableStyleId>
              </a:tblPr>
              <a:tblGrid>
                <a:gridCol w="1452820">
                  <a:extLst>
                    <a:ext uri="{9D8B030D-6E8A-4147-A177-3AD203B41FA5}">
                      <a16:colId xmlns:a16="http://schemas.microsoft.com/office/drawing/2014/main" val="354099878"/>
                    </a:ext>
                  </a:extLst>
                </a:gridCol>
                <a:gridCol w="4603464">
                  <a:extLst>
                    <a:ext uri="{9D8B030D-6E8A-4147-A177-3AD203B41FA5}">
                      <a16:colId xmlns:a16="http://schemas.microsoft.com/office/drawing/2014/main" val="3112538394"/>
                    </a:ext>
                  </a:extLst>
                </a:gridCol>
              </a:tblGrid>
              <a:tr h="531796">
                <a:tc>
                  <a:txBody>
                    <a:bodyPr/>
                    <a:lstStyle/>
                    <a:p>
                      <a:r>
                        <a:rPr lang="en-US" b="1" dirty="0" smtClean="0"/>
                        <a:t>903.011</a:t>
                      </a:r>
                      <a:endParaRPr lang="en-US" b="1" dirty="0"/>
                    </a:p>
                  </a:txBody>
                  <a:tcPr/>
                </a:tc>
                <a:tc>
                  <a:txBody>
                    <a:bodyPr/>
                    <a:lstStyle/>
                    <a:p>
                      <a:r>
                        <a:rPr lang="en-US" b="1" dirty="0" smtClean="0"/>
                        <a:t>Pretrial Release</a:t>
                      </a:r>
                      <a:endParaRPr lang="en-US" b="1" dirty="0"/>
                    </a:p>
                  </a:txBody>
                  <a:tcPr/>
                </a:tc>
                <a:extLst>
                  <a:ext uri="{0D108BD9-81ED-4DB2-BD59-A6C34878D82A}">
                    <a16:rowId xmlns:a16="http://schemas.microsoft.com/office/drawing/2014/main" val="267032199"/>
                  </a:ext>
                </a:extLst>
              </a:tr>
              <a:tr h="531796">
                <a:tc>
                  <a:txBody>
                    <a:bodyPr/>
                    <a:lstStyle/>
                    <a:p>
                      <a:r>
                        <a:rPr lang="en-US" b="1" dirty="0" smtClean="0"/>
                        <a:t>903.047 </a:t>
                      </a:r>
                      <a:endParaRPr lang="en-US" b="1" dirty="0"/>
                    </a:p>
                  </a:txBody>
                  <a:tcPr/>
                </a:tc>
                <a:tc>
                  <a:txBody>
                    <a:bodyPr/>
                    <a:lstStyle/>
                    <a:p>
                      <a:r>
                        <a:rPr lang="en-US" b="1" dirty="0"/>
                        <a:t>Conditions of pretrial release</a:t>
                      </a:r>
                    </a:p>
                  </a:txBody>
                  <a:tcPr/>
                </a:tc>
                <a:extLst>
                  <a:ext uri="{0D108BD9-81ED-4DB2-BD59-A6C34878D82A}">
                    <a16:rowId xmlns:a16="http://schemas.microsoft.com/office/drawing/2014/main" val="164334901"/>
                  </a:ext>
                </a:extLst>
              </a:tr>
              <a:tr h="531796">
                <a:tc>
                  <a:txBody>
                    <a:bodyPr/>
                    <a:lstStyle/>
                    <a:p>
                      <a:r>
                        <a:rPr lang="en-US" b="1" dirty="0" smtClean="0"/>
                        <a:t>903.0471</a:t>
                      </a:r>
                      <a:endParaRPr lang="en-US" b="1" dirty="0"/>
                    </a:p>
                  </a:txBody>
                  <a:tcPr/>
                </a:tc>
                <a:tc>
                  <a:txBody>
                    <a:bodyPr/>
                    <a:lstStyle/>
                    <a:p>
                      <a:r>
                        <a:rPr lang="en-US" b="1" dirty="0" smtClean="0"/>
                        <a:t>Violation of Pretrial Release</a:t>
                      </a:r>
                      <a:endParaRPr lang="en-US" b="1" dirty="0"/>
                    </a:p>
                  </a:txBody>
                  <a:tcPr/>
                </a:tc>
                <a:extLst>
                  <a:ext uri="{0D108BD9-81ED-4DB2-BD59-A6C34878D82A}">
                    <a16:rowId xmlns:a16="http://schemas.microsoft.com/office/drawing/2014/main" val="3371793411"/>
                  </a:ext>
                </a:extLst>
              </a:tr>
              <a:tr h="531796">
                <a:tc>
                  <a:txBody>
                    <a:bodyPr/>
                    <a:lstStyle/>
                    <a:p>
                      <a:r>
                        <a:rPr lang="en-US" b="1" dirty="0" smtClean="0"/>
                        <a:t>907.041</a:t>
                      </a:r>
                      <a:endParaRPr lang="en-US" b="1" dirty="0"/>
                    </a:p>
                  </a:txBody>
                  <a:tcPr/>
                </a:tc>
                <a:tc>
                  <a:txBody>
                    <a:bodyPr/>
                    <a:lstStyle/>
                    <a:p>
                      <a:r>
                        <a:rPr lang="en-US" b="1" dirty="0" smtClean="0"/>
                        <a:t>Pretrial Detention</a:t>
                      </a:r>
                      <a:r>
                        <a:rPr lang="en-US" b="1" baseline="0" dirty="0" smtClean="0"/>
                        <a:t> and Release</a:t>
                      </a:r>
                      <a:endParaRPr lang="en-US" b="1" dirty="0"/>
                    </a:p>
                  </a:txBody>
                  <a:tcPr/>
                </a:tc>
                <a:extLst>
                  <a:ext uri="{0D108BD9-81ED-4DB2-BD59-A6C34878D82A}">
                    <a16:rowId xmlns:a16="http://schemas.microsoft.com/office/drawing/2014/main" val="1871688418"/>
                  </a:ext>
                </a:extLst>
              </a:tr>
            </a:tbl>
          </a:graphicData>
        </a:graphic>
      </p:graphicFrame>
    </p:spTree>
    <p:extLst>
      <p:ext uri="{BB962C8B-B14F-4D97-AF65-F5344CB8AC3E}">
        <p14:creationId xmlns:p14="http://schemas.microsoft.com/office/powerpoint/2010/main" val="1652457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2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9"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0"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1"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2"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33"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34" name="Rectangle 19">
            <a:extLst>
              <a:ext uri="{FF2B5EF4-FFF2-40B4-BE49-F238E27FC236}">
                <a16:creationId xmlns:a16="http://schemas.microsoft.com/office/drawing/2014/main" id="{0D9B8FD4-CDEB-4EB4-B4DE-C89E119389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5"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36" name="Freeform: Shape 23">
            <a:extLst>
              <a:ext uri="{FF2B5EF4-FFF2-40B4-BE49-F238E27FC236}">
                <a16:creationId xmlns:a16="http://schemas.microsoft.com/office/drawing/2014/main" id="{1FFB365B-E9DC-4859-B8AB-CB83EEBE4E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25">
            <a:extLst>
              <a:ext uri="{FF2B5EF4-FFF2-40B4-BE49-F238E27FC236}">
                <a16:creationId xmlns:a16="http://schemas.microsoft.com/office/drawing/2014/main" id="{8ADAB9C8-EB37-4914-A699-C716FC8FE4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extBox 1">
            <a:extLst>
              <a:ext uri="{FF2B5EF4-FFF2-40B4-BE49-F238E27FC236}">
                <a16:creationId xmlns:a16="http://schemas.microsoft.com/office/drawing/2014/main" id="{56057E71-EDF0-047A-3294-AA8A0A8E76E8}"/>
              </a:ext>
            </a:extLst>
          </p:cNvPr>
          <p:cNvSpPr txBox="1"/>
          <p:nvPr/>
        </p:nvSpPr>
        <p:spPr>
          <a:xfrm>
            <a:off x="367312" y="2227811"/>
            <a:ext cx="3910015" cy="2402378"/>
          </a:xfrm>
          <a:prstGeom prst="rect">
            <a:avLst/>
          </a:prstGeom>
        </p:spPr>
        <p:txBody>
          <a:bodyPr vert="horz" lIns="91440" tIns="45720" rIns="91440" bIns="45720" rtlCol="0" anchor="t">
            <a:normAutofit/>
          </a:bodyPr>
          <a:lstStyle/>
          <a:p>
            <a:pPr algn="ctr">
              <a:spcBef>
                <a:spcPct val="0"/>
              </a:spcBef>
              <a:spcAft>
                <a:spcPts val="600"/>
              </a:spcAft>
            </a:pPr>
            <a:r>
              <a:rPr lang="en-US" sz="4200" b="1" i="0" kern="1200" dirty="0" smtClean="0">
                <a:solidFill>
                  <a:schemeClr val="bg2"/>
                </a:solidFill>
                <a:latin typeface="+mj-lt"/>
                <a:ea typeface="+mj-ea"/>
                <a:cs typeface="+mj-cs"/>
              </a:rPr>
              <a:t>903.011 Pretrial </a:t>
            </a:r>
            <a:r>
              <a:rPr lang="en-US" sz="4200" b="1" i="0" kern="1200" dirty="0">
                <a:solidFill>
                  <a:schemeClr val="bg2"/>
                </a:solidFill>
                <a:latin typeface="+mj-lt"/>
                <a:ea typeface="+mj-ea"/>
                <a:cs typeface="+mj-cs"/>
              </a:rPr>
              <a:t>Release</a:t>
            </a:r>
          </a:p>
        </p:txBody>
      </p:sp>
      <p:sp>
        <p:nvSpPr>
          <p:cNvPr id="15" name="Content Placeholder 2">
            <a:extLst>
              <a:ext uri="{FF2B5EF4-FFF2-40B4-BE49-F238E27FC236}">
                <a16:creationId xmlns:a16="http://schemas.microsoft.com/office/drawing/2014/main" id="{BE677800-E6E4-7BFF-4967-D7C797A563F1}"/>
              </a:ext>
            </a:extLst>
          </p:cNvPr>
          <p:cNvSpPr txBox="1">
            <a:spLocks/>
          </p:cNvSpPr>
          <p:nvPr/>
        </p:nvSpPr>
        <p:spPr>
          <a:xfrm>
            <a:off x="4990912" y="1213147"/>
            <a:ext cx="7120732" cy="3209319"/>
          </a:xfrm>
          <a:prstGeom prst="rect">
            <a:avLst/>
          </a:prstGeom>
        </p:spPr>
        <p:txBody>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smtClean="0"/>
              <a:t>Supreme Court created a uniform bond schedule for bail eligible charges</a:t>
            </a:r>
            <a:endParaRPr lang="en-US" dirty="0"/>
          </a:p>
        </p:txBody>
      </p:sp>
      <p:pic>
        <p:nvPicPr>
          <p:cNvPr id="16" name="Content Placeholder 3"/>
          <p:cNvPicPr>
            <a:picLocks noChangeAspect="1"/>
          </p:cNvPicPr>
          <p:nvPr/>
        </p:nvPicPr>
        <p:blipFill>
          <a:blip r:embed="rId7"/>
          <a:stretch>
            <a:fillRect/>
          </a:stretch>
        </p:blipFill>
        <p:spPr>
          <a:xfrm>
            <a:off x="5718693" y="2033443"/>
            <a:ext cx="5665169" cy="4507668"/>
          </a:xfrm>
          <a:prstGeom prst="rect">
            <a:avLst/>
          </a:prstGeom>
        </p:spPr>
      </p:pic>
    </p:spTree>
    <p:extLst>
      <p:ext uri="{BB962C8B-B14F-4D97-AF65-F5344CB8AC3E}">
        <p14:creationId xmlns:p14="http://schemas.microsoft.com/office/powerpoint/2010/main" val="266809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2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9"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0"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1"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2"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33"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34" name="Rectangle 19">
            <a:extLst>
              <a:ext uri="{FF2B5EF4-FFF2-40B4-BE49-F238E27FC236}">
                <a16:creationId xmlns:a16="http://schemas.microsoft.com/office/drawing/2014/main" id="{0D9B8FD4-CDEB-4EB4-B4DE-C89E119389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5"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36" name="Freeform: Shape 23">
            <a:extLst>
              <a:ext uri="{FF2B5EF4-FFF2-40B4-BE49-F238E27FC236}">
                <a16:creationId xmlns:a16="http://schemas.microsoft.com/office/drawing/2014/main" id="{1FFB365B-E9DC-4859-B8AB-CB83EEBE4E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25">
            <a:extLst>
              <a:ext uri="{FF2B5EF4-FFF2-40B4-BE49-F238E27FC236}">
                <a16:creationId xmlns:a16="http://schemas.microsoft.com/office/drawing/2014/main" id="{8ADAB9C8-EB37-4914-A699-C716FC8FE4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extBox 1">
            <a:extLst>
              <a:ext uri="{FF2B5EF4-FFF2-40B4-BE49-F238E27FC236}">
                <a16:creationId xmlns:a16="http://schemas.microsoft.com/office/drawing/2014/main" id="{56057E71-EDF0-047A-3294-AA8A0A8E76E8}"/>
              </a:ext>
            </a:extLst>
          </p:cNvPr>
          <p:cNvSpPr txBox="1"/>
          <p:nvPr/>
        </p:nvSpPr>
        <p:spPr>
          <a:xfrm>
            <a:off x="367312" y="2227811"/>
            <a:ext cx="3910015" cy="2402378"/>
          </a:xfrm>
          <a:prstGeom prst="rect">
            <a:avLst/>
          </a:prstGeom>
        </p:spPr>
        <p:txBody>
          <a:bodyPr vert="horz" lIns="91440" tIns="45720" rIns="91440" bIns="45720" rtlCol="0" anchor="t">
            <a:normAutofit/>
          </a:bodyPr>
          <a:lstStyle/>
          <a:p>
            <a:pPr algn="ctr">
              <a:spcBef>
                <a:spcPct val="0"/>
              </a:spcBef>
              <a:spcAft>
                <a:spcPts val="600"/>
              </a:spcAft>
            </a:pPr>
            <a:r>
              <a:rPr lang="en-US" sz="4200" b="1" i="0" kern="1200" dirty="0" smtClean="0">
                <a:solidFill>
                  <a:schemeClr val="bg2"/>
                </a:solidFill>
                <a:latin typeface="+mj-lt"/>
                <a:ea typeface="+mj-ea"/>
                <a:cs typeface="+mj-cs"/>
              </a:rPr>
              <a:t>903.011 Pretrial </a:t>
            </a:r>
            <a:r>
              <a:rPr lang="en-US" sz="4200" b="1" i="0" kern="1200" dirty="0">
                <a:solidFill>
                  <a:schemeClr val="bg2"/>
                </a:solidFill>
                <a:latin typeface="+mj-lt"/>
                <a:ea typeface="+mj-ea"/>
                <a:cs typeface="+mj-cs"/>
              </a:rPr>
              <a:t>Release</a:t>
            </a:r>
          </a:p>
        </p:txBody>
      </p:sp>
      <p:sp>
        <p:nvSpPr>
          <p:cNvPr id="15" name="Content Placeholder 2">
            <a:extLst>
              <a:ext uri="{FF2B5EF4-FFF2-40B4-BE49-F238E27FC236}">
                <a16:creationId xmlns:a16="http://schemas.microsoft.com/office/drawing/2014/main" id="{BE677800-E6E4-7BFF-4967-D7C797A563F1}"/>
              </a:ext>
            </a:extLst>
          </p:cNvPr>
          <p:cNvSpPr txBox="1">
            <a:spLocks/>
          </p:cNvSpPr>
          <p:nvPr/>
        </p:nvSpPr>
        <p:spPr>
          <a:xfrm>
            <a:off x="4990912" y="1213147"/>
            <a:ext cx="7120732" cy="3209319"/>
          </a:xfrm>
          <a:prstGeom prst="rect">
            <a:avLst/>
          </a:prstGeom>
        </p:spPr>
        <p:txBody>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smtClean="0"/>
              <a:t>Supreme Court created a uniform bond schedule for bail eligible charges</a:t>
            </a:r>
            <a:endParaRPr lang="en-US" dirty="0"/>
          </a:p>
        </p:txBody>
      </p:sp>
      <p:pic>
        <p:nvPicPr>
          <p:cNvPr id="17" name="Picture 16"/>
          <p:cNvPicPr>
            <a:picLocks noChangeAspect="1"/>
          </p:cNvPicPr>
          <p:nvPr/>
        </p:nvPicPr>
        <p:blipFill>
          <a:blip r:embed="rId7"/>
          <a:stretch>
            <a:fillRect/>
          </a:stretch>
        </p:blipFill>
        <p:spPr>
          <a:xfrm>
            <a:off x="6308358" y="1953001"/>
            <a:ext cx="4985493" cy="4765498"/>
          </a:xfrm>
          <a:prstGeom prst="rect">
            <a:avLst/>
          </a:prstGeom>
        </p:spPr>
      </p:pic>
    </p:spTree>
    <p:extLst>
      <p:ext uri="{BB962C8B-B14F-4D97-AF65-F5344CB8AC3E}">
        <p14:creationId xmlns:p14="http://schemas.microsoft.com/office/powerpoint/2010/main" val="2690321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2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9"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0"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1"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2"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33"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34" name="Rectangle 19">
            <a:extLst>
              <a:ext uri="{FF2B5EF4-FFF2-40B4-BE49-F238E27FC236}">
                <a16:creationId xmlns:a16="http://schemas.microsoft.com/office/drawing/2014/main" id="{0D9B8FD4-CDEB-4EB4-B4DE-C89E119389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5"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36" name="Freeform: Shape 23">
            <a:extLst>
              <a:ext uri="{FF2B5EF4-FFF2-40B4-BE49-F238E27FC236}">
                <a16:creationId xmlns:a16="http://schemas.microsoft.com/office/drawing/2014/main" id="{1FFB365B-E9DC-4859-B8AB-CB83EEBE4E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25">
            <a:extLst>
              <a:ext uri="{FF2B5EF4-FFF2-40B4-BE49-F238E27FC236}">
                <a16:creationId xmlns:a16="http://schemas.microsoft.com/office/drawing/2014/main" id="{8ADAB9C8-EB37-4914-A699-C716FC8FE4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extBox 1">
            <a:extLst>
              <a:ext uri="{FF2B5EF4-FFF2-40B4-BE49-F238E27FC236}">
                <a16:creationId xmlns:a16="http://schemas.microsoft.com/office/drawing/2014/main" id="{56057E71-EDF0-047A-3294-AA8A0A8E76E8}"/>
              </a:ext>
            </a:extLst>
          </p:cNvPr>
          <p:cNvSpPr txBox="1"/>
          <p:nvPr/>
        </p:nvSpPr>
        <p:spPr>
          <a:xfrm>
            <a:off x="367312" y="2227811"/>
            <a:ext cx="3910015" cy="2402378"/>
          </a:xfrm>
          <a:prstGeom prst="rect">
            <a:avLst/>
          </a:prstGeom>
        </p:spPr>
        <p:txBody>
          <a:bodyPr vert="horz" lIns="91440" tIns="45720" rIns="91440" bIns="45720" rtlCol="0" anchor="t">
            <a:normAutofit/>
          </a:bodyPr>
          <a:lstStyle/>
          <a:p>
            <a:pPr algn="ctr">
              <a:spcBef>
                <a:spcPct val="0"/>
              </a:spcBef>
              <a:spcAft>
                <a:spcPts val="600"/>
              </a:spcAft>
            </a:pPr>
            <a:r>
              <a:rPr lang="en-US" sz="4200" b="1" i="0" kern="1200" dirty="0" smtClean="0">
                <a:solidFill>
                  <a:schemeClr val="bg2"/>
                </a:solidFill>
                <a:latin typeface="+mj-lt"/>
                <a:ea typeface="+mj-ea"/>
                <a:cs typeface="+mj-cs"/>
              </a:rPr>
              <a:t>903.011 Pretrial </a:t>
            </a:r>
            <a:r>
              <a:rPr lang="en-US" sz="4200" b="1" i="0" kern="1200" dirty="0">
                <a:solidFill>
                  <a:schemeClr val="bg2"/>
                </a:solidFill>
                <a:latin typeface="+mj-lt"/>
                <a:ea typeface="+mj-ea"/>
                <a:cs typeface="+mj-cs"/>
              </a:rPr>
              <a:t>Release</a:t>
            </a:r>
          </a:p>
        </p:txBody>
      </p:sp>
      <p:sp>
        <p:nvSpPr>
          <p:cNvPr id="15" name="Content Placeholder 2">
            <a:extLst>
              <a:ext uri="{FF2B5EF4-FFF2-40B4-BE49-F238E27FC236}">
                <a16:creationId xmlns:a16="http://schemas.microsoft.com/office/drawing/2014/main" id="{BE677800-E6E4-7BFF-4967-D7C797A563F1}"/>
              </a:ext>
            </a:extLst>
          </p:cNvPr>
          <p:cNvSpPr txBox="1">
            <a:spLocks/>
          </p:cNvSpPr>
          <p:nvPr/>
        </p:nvSpPr>
        <p:spPr>
          <a:xfrm>
            <a:off x="4990912" y="1213147"/>
            <a:ext cx="7120732" cy="3209319"/>
          </a:xfrm>
          <a:prstGeom prst="rect">
            <a:avLst/>
          </a:prstGeom>
        </p:spPr>
        <p:txBody>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dirty="0" smtClean="0"/>
              <a:t>Supreme Court created a uniform bond schedule for bail eligible charges</a:t>
            </a:r>
            <a:endParaRPr lang="en-US" dirty="0"/>
          </a:p>
        </p:txBody>
      </p:sp>
      <p:graphicFrame>
        <p:nvGraphicFramePr>
          <p:cNvPr id="16" name="Content Placeholder 3">
            <a:extLst>
              <a:ext uri="{FF2B5EF4-FFF2-40B4-BE49-F238E27FC236}">
                <a16:creationId xmlns:a16="http://schemas.microsoft.com/office/drawing/2014/main" id="{9E0E1308-208D-84FE-B0D7-7721DC76C3AB}"/>
              </a:ext>
            </a:extLst>
          </p:cNvPr>
          <p:cNvGraphicFramePr>
            <a:graphicFrameLocks/>
          </p:cNvGraphicFramePr>
          <p:nvPr>
            <p:extLst>
              <p:ext uri="{D42A27DB-BD31-4B8C-83A1-F6EECF244321}">
                <p14:modId xmlns:p14="http://schemas.microsoft.com/office/powerpoint/2010/main" val="698543615"/>
              </p:ext>
            </p:extLst>
          </p:nvPr>
        </p:nvGraphicFramePr>
        <p:xfrm>
          <a:off x="5111479" y="2112518"/>
          <a:ext cx="6875455" cy="412075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013369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2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9"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0"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1"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2"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33"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34" name="Rectangle 19">
            <a:extLst>
              <a:ext uri="{FF2B5EF4-FFF2-40B4-BE49-F238E27FC236}">
                <a16:creationId xmlns:a16="http://schemas.microsoft.com/office/drawing/2014/main" id="{0D9B8FD4-CDEB-4EB4-B4DE-C89E119389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5"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36" name="Freeform: Shape 23">
            <a:extLst>
              <a:ext uri="{FF2B5EF4-FFF2-40B4-BE49-F238E27FC236}">
                <a16:creationId xmlns:a16="http://schemas.microsoft.com/office/drawing/2014/main" id="{1FFB365B-E9DC-4859-B8AB-CB83EEBE4E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25">
            <a:extLst>
              <a:ext uri="{FF2B5EF4-FFF2-40B4-BE49-F238E27FC236}">
                <a16:creationId xmlns:a16="http://schemas.microsoft.com/office/drawing/2014/main" id="{8ADAB9C8-EB37-4914-A699-C716FC8FE4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extBox 1">
            <a:extLst>
              <a:ext uri="{FF2B5EF4-FFF2-40B4-BE49-F238E27FC236}">
                <a16:creationId xmlns:a16="http://schemas.microsoft.com/office/drawing/2014/main" id="{56057E71-EDF0-047A-3294-AA8A0A8E76E8}"/>
              </a:ext>
            </a:extLst>
          </p:cNvPr>
          <p:cNvSpPr txBox="1"/>
          <p:nvPr/>
        </p:nvSpPr>
        <p:spPr>
          <a:xfrm>
            <a:off x="367312" y="2227811"/>
            <a:ext cx="3910015" cy="2402378"/>
          </a:xfrm>
          <a:prstGeom prst="rect">
            <a:avLst/>
          </a:prstGeom>
        </p:spPr>
        <p:txBody>
          <a:bodyPr vert="horz" lIns="91440" tIns="45720" rIns="91440" bIns="45720" rtlCol="0" anchor="t">
            <a:normAutofit/>
          </a:bodyPr>
          <a:lstStyle/>
          <a:p>
            <a:pPr algn="ctr">
              <a:spcBef>
                <a:spcPct val="0"/>
              </a:spcBef>
              <a:spcAft>
                <a:spcPts val="600"/>
              </a:spcAft>
            </a:pPr>
            <a:r>
              <a:rPr lang="en-US" sz="4200" b="1" i="0" kern="1200" dirty="0" smtClean="0">
                <a:solidFill>
                  <a:schemeClr val="bg2"/>
                </a:solidFill>
                <a:latin typeface="+mj-lt"/>
                <a:ea typeface="+mj-ea"/>
                <a:cs typeface="+mj-cs"/>
              </a:rPr>
              <a:t>903.011 Pretrial </a:t>
            </a:r>
            <a:r>
              <a:rPr lang="en-US" sz="4200" b="1" i="0" kern="1200" dirty="0">
                <a:solidFill>
                  <a:schemeClr val="bg2"/>
                </a:solidFill>
                <a:latin typeface="+mj-lt"/>
                <a:ea typeface="+mj-ea"/>
                <a:cs typeface="+mj-cs"/>
              </a:rPr>
              <a:t>Release</a:t>
            </a:r>
          </a:p>
        </p:txBody>
      </p:sp>
      <p:sp>
        <p:nvSpPr>
          <p:cNvPr id="15" name="Content Placeholder 2">
            <a:extLst>
              <a:ext uri="{FF2B5EF4-FFF2-40B4-BE49-F238E27FC236}">
                <a16:creationId xmlns:a16="http://schemas.microsoft.com/office/drawing/2014/main" id="{BE677800-E6E4-7BFF-4967-D7C797A563F1}"/>
              </a:ext>
            </a:extLst>
          </p:cNvPr>
          <p:cNvSpPr txBox="1">
            <a:spLocks/>
          </p:cNvSpPr>
          <p:nvPr/>
        </p:nvSpPr>
        <p:spPr>
          <a:xfrm>
            <a:off x="4990912" y="1213147"/>
            <a:ext cx="7120732" cy="3209319"/>
          </a:xfrm>
          <a:prstGeom prst="rect">
            <a:avLst/>
          </a:prstGeom>
        </p:spPr>
        <p:txBody>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dirty="0" smtClean="0"/>
              <a:t>What </a:t>
            </a:r>
            <a:r>
              <a:rPr lang="en-US" dirty="0"/>
              <a:t>the Supreme Court must consider </a:t>
            </a:r>
            <a:r>
              <a:rPr lang="en-US" dirty="0" smtClean="0"/>
              <a:t>when </a:t>
            </a:r>
            <a:r>
              <a:rPr lang="en-US" dirty="0"/>
              <a:t>setting the amount or reviewing a petition for a deviation</a:t>
            </a:r>
          </a:p>
        </p:txBody>
      </p:sp>
      <p:graphicFrame>
        <p:nvGraphicFramePr>
          <p:cNvPr id="16" name="Content Placeholder 3">
            <a:extLst>
              <a:ext uri="{FF2B5EF4-FFF2-40B4-BE49-F238E27FC236}">
                <a16:creationId xmlns:a16="http://schemas.microsoft.com/office/drawing/2014/main" id="{9E0E1308-208D-84FE-B0D7-7721DC76C3AB}"/>
              </a:ext>
            </a:extLst>
          </p:cNvPr>
          <p:cNvGraphicFramePr>
            <a:graphicFrameLocks/>
          </p:cNvGraphicFramePr>
          <p:nvPr>
            <p:extLst>
              <p:ext uri="{D42A27DB-BD31-4B8C-83A1-F6EECF244321}">
                <p14:modId xmlns:p14="http://schemas.microsoft.com/office/powerpoint/2010/main" val="931309223"/>
              </p:ext>
            </p:extLst>
          </p:nvPr>
        </p:nvGraphicFramePr>
        <p:xfrm>
          <a:off x="5111479" y="2112518"/>
          <a:ext cx="6875455" cy="412075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187314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27238C-8EAF-4098-86E6-7723B7DAE6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351010"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12" name="Freeform: Shape 11">
            <a:extLst>
              <a:ext uri="{FF2B5EF4-FFF2-40B4-BE49-F238E27FC236}">
                <a16:creationId xmlns:a16="http://schemas.microsoft.com/office/drawing/2014/main" id="{78C6C821-FEE1-4EB6-9590-C021440C77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9700459"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3" name="Subtitle 2">
            <a:extLst>
              <a:ext uri="{FF2B5EF4-FFF2-40B4-BE49-F238E27FC236}">
                <a16:creationId xmlns:a16="http://schemas.microsoft.com/office/drawing/2014/main" id="{F210EAA5-35D3-5EFD-93C7-9497CBCA5623}"/>
              </a:ext>
            </a:extLst>
          </p:cNvPr>
          <p:cNvSpPr>
            <a:spLocks noGrp="1"/>
          </p:cNvSpPr>
          <p:nvPr>
            <p:ph type="subTitle" idx="1"/>
          </p:nvPr>
        </p:nvSpPr>
        <p:spPr>
          <a:xfrm>
            <a:off x="1154959" y="5201328"/>
            <a:ext cx="6974911" cy="842025"/>
          </a:xfrm>
        </p:spPr>
        <p:txBody>
          <a:bodyPr>
            <a:normAutofit fontScale="92500" lnSpcReduction="10000"/>
          </a:bodyPr>
          <a:lstStyle/>
          <a:p>
            <a:r>
              <a:rPr lang="en-US" sz="1900" b="1" dirty="0">
                <a:solidFill>
                  <a:srgbClr val="FF0000"/>
                </a:solidFill>
              </a:rPr>
              <a:t>An accused cannot be released before </a:t>
            </a:r>
            <a:r>
              <a:rPr lang="en-US" sz="1900" b="1" dirty="0" smtClean="0">
                <a:solidFill>
                  <a:srgbClr val="FF0000"/>
                </a:solidFill>
              </a:rPr>
              <a:t>their first appearance hearing, </a:t>
            </a:r>
            <a:r>
              <a:rPr lang="en-US" sz="1900" b="1" dirty="0">
                <a:solidFill>
                  <a:srgbClr val="FF0000"/>
                </a:solidFill>
              </a:rPr>
              <a:t>if any of the criteria on the following charts </a:t>
            </a:r>
            <a:r>
              <a:rPr lang="en-US" sz="1900" b="1" dirty="0" smtClean="0">
                <a:solidFill>
                  <a:srgbClr val="FF0000"/>
                </a:solidFill>
              </a:rPr>
              <a:t>exist…</a:t>
            </a:r>
            <a:endParaRPr lang="en-US" sz="1900" b="1" dirty="0">
              <a:solidFill>
                <a:srgbClr val="FF0000"/>
              </a:solidFill>
            </a:endParaRPr>
          </a:p>
        </p:txBody>
      </p:sp>
      <p:sp>
        <p:nvSpPr>
          <p:cNvPr id="2" name="Title 1">
            <a:extLst>
              <a:ext uri="{FF2B5EF4-FFF2-40B4-BE49-F238E27FC236}">
                <a16:creationId xmlns:a16="http://schemas.microsoft.com/office/drawing/2014/main" id="{AF5459E0-B32D-1064-B6AB-FCAD6BE58A8F}"/>
              </a:ext>
            </a:extLst>
          </p:cNvPr>
          <p:cNvSpPr>
            <a:spLocks noGrp="1"/>
          </p:cNvSpPr>
          <p:nvPr>
            <p:ph type="ctrTitle"/>
          </p:nvPr>
        </p:nvSpPr>
        <p:spPr>
          <a:xfrm>
            <a:off x="1154955" y="1447800"/>
            <a:ext cx="6974915" cy="3329581"/>
          </a:xfrm>
        </p:spPr>
        <p:txBody>
          <a:bodyPr>
            <a:normAutofit/>
          </a:bodyPr>
          <a:lstStyle/>
          <a:p>
            <a:pPr>
              <a:lnSpc>
                <a:spcPct val="90000"/>
              </a:lnSpc>
            </a:pPr>
            <a:r>
              <a:rPr lang="en-US" dirty="0"/>
              <a:t>Additional requirements of 903.011</a:t>
            </a:r>
          </a:p>
        </p:txBody>
      </p:sp>
      <p:sp>
        <p:nvSpPr>
          <p:cNvPr id="14" name="Rectangle 13">
            <a:extLst>
              <a:ext uri="{FF2B5EF4-FFF2-40B4-BE49-F238E27FC236}">
                <a16:creationId xmlns:a16="http://schemas.microsoft.com/office/drawing/2014/main" id="{B61A74B3-E247-44D4-8C48-FAE8E20564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41111958"/>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D76F0E09-0317-13DC-BBF1-E89A970DECAF}"/>
              </a:ext>
            </a:extLst>
          </p:cNvPr>
          <p:cNvGraphicFramePr>
            <a:graphicFrameLocks noGrp="1"/>
          </p:cNvGraphicFramePr>
          <p:nvPr>
            <p:extLst>
              <p:ext uri="{D42A27DB-BD31-4B8C-83A1-F6EECF244321}">
                <p14:modId xmlns:p14="http://schemas.microsoft.com/office/powerpoint/2010/main" val="3228466854"/>
              </p:ext>
            </p:extLst>
          </p:nvPr>
        </p:nvGraphicFramePr>
        <p:xfrm>
          <a:off x="1140724" y="526766"/>
          <a:ext cx="9247517" cy="6076312"/>
        </p:xfrm>
        <a:graphic>
          <a:graphicData uri="http://schemas.openxmlformats.org/drawingml/2006/table">
            <a:tbl>
              <a:tblPr firstRow="1" bandRow="1">
                <a:tableStyleId>{69CF1AB2-1976-4502-BF36-3FF5EA218861}</a:tableStyleId>
              </a:tblPr>
              <a:tblGrid>
                <a:gridCol w="9247517">
                  <a:extLst>
                    <a:ext uri="{9D8B030D-6E8A-4147-A177-3AD203B41FA5}">
                      <a16:colId xmlns:a16="http://schemas.microsoft.com/office/drawing/2014/main" val="3573997406"/>
                    </a:ext>
                  </a:extLst>
                </a:gridCol>
              </a:tblGrid>
              <a:tr h="622178">
                <a:tc>
                  <a:txBody>
                    <a:bodyPr/>
                    <a:lstStyle/>
                    <a:p>
                      <a:r>
                        <a:rPr lang="en-US" dirty="0"/>
                        <a:t>It is a felony arrest and they were on pretrial release, probation, or community control</a:t>
                      </a:r>
                      <a:endParaRPr lang="en-US" dirty="0">
                        <a:solidFill>
                          <a:schemeClr val="bg1"/>
                        </a:solidFill>
                      </a:endParaRPr>
                    </a:p>
                  </a:txBody>
                  <a:tcPr/>
                </a:tc>
                <a:extLst>
                  <a:ext uri="{0D108BD9-81ED-4DB2-BD59-A6C34878D82A}">
                    <a16:rowId xmlns:a16="http://schemas.microsoft.com/office/drawing/2014/main" val="2121680399"/>
                  </a:ext>
                </a:extLst>
              </a:tr>
              <a:tr h="622178">
                <a:tc>
                  <a:txBody>
                    <a:bodyPr/>
                    <a:lstStyle/>
                    <a:p>
                      <a:r>
                        <a:rPr lang="en-US" dirty="0"/>
                        <a:t>At the time of the arrest they were designated as a sexual offender or sexual predator</a:t>
                      </a:r>
                      <a:endParaRPr lang="en-US" dirty="0">
                        <a:solidFill>
                          <a:schemeClr val="bg1"/>
                        </a:solidFill>
                      </a:endParaRPr>
                    </a:p>
                  </a:txBody>
                  <a:tcPr/>
                </a:tc>
                <a:extLst>
                  <a:ext uri="{0D108BD9-81ED-4DB2-BD59-A6C34878D82A}">
                    <a16:rowId xmlns:a16="http://schemas.microsoft.com/office/drawing/2014/main" val="1589582231"/>
                  </a:ext>
                </a:extLst>
              </a:tr>
              <a:tr h="622178">
                <a:tc>
                  <a:txBody>
                    <a:bodyPr/>
                    <a:lstStyle/>
                    <a:p>
                      <a:r>
                        <a:rPr lang="en-US" dirty="0"/>
                        <a:t>They were previously sentenced under certain enhancement statutes (e.g. </a:t>
                      </a:r>
                      <a:r>
                        <a:rPr lang="en-US" dirty="0" err="1"/>
                        <a:t>prr</a:t>
                      </a:r>
                      <a:r>
                        <a:rPr lang="en-US" dirty="0"/>
                        <a:t>, </a:t>
                      </a:r>
                      <a:r>
                        <a:rPr lang="en-US" dirty="0" err="1"/>
                        <a:t>hvfo</a:t>
                      </a:r>
                      <a:r>
                        <a:rPr lang="en-US" dirty="0"/>
                        <a:t>)</a:t>
                      </a:r>
                      <a:endParaRPr lang="en-US" dirty="0">
                        <a:solidFill>
                          <a:schemeClr val="bg1"/>
                        </a:solidFill>
                      </a:endParaRPr>
                    </a:p>
                  </a:txBody>
                  <a:tcPr/>
                </a:tc>
                <a:extLst>
                  <a:ext uri="{0D108BD9-81ED-4DB2-BD59-A6C34878D82A}">
                    <a16:rowId xmlns:a16="http://schemas.microsoft.com/office/drawing/2014/main" val="240278288"/>
                  </a:ext>
                </a:extLst>
              </a:tr>
              <a:tr h="355530">
                <a:tc>
                  <a:txBody>
                    <a:bodyPr/>
                    <a:lstStyle/>
                    <a:p>
                      <a:r>
                        <a:rPr lang="en-US" dirty="0"/>
                        <a:t>They were arrested 3 or more times in the last 6 months</a:t>
                      </a:r>
                      <a:endParaRPr lang="en-US" dirty="0">
                        <a:solidFill>
                          <a:schemeClr val="bg1"/>
                        </a:solidFill>
                      </a:endParaRPr>
                    </a:p>
                  </a:txBody>
                  <a:tcPr/>
                </a:tc>
                <a:extLst>
                  <a:ext uri="{0D108BD9-81ED-4DB2-BD59-A6C34878D82A}">
                    <a16:rowId xmlns:a16="http://schemas.microsoft.com/office/drawing/2014/main" val="2571327180"/>
                  </a:ext>
                </a:extLst>
              </a:tr>
              <a:tr h="589912">
                <a:tc>
                  <a:txBody>
                    <a:bodyPr/>
                    <a:lstStyle/>
                    <a:p>
                      <a:r>
                        <a:rPr lang="en-US" dirty="0"/>
                        <a:t>The arrest is for a capital felony, life felony, 1</a:t>
                      </a:r>
                      <a:r>
                        <a:rPr lang="en-US" baseline="30000" dirty="0"/>
                        <a:t>st</a:t>
                      </a:r>
                      <a:r>
                        <a:rPr lang="en-US" dirty="0"/>
                        <a:t> degree felony or 2</a:t>
                      </a:r>
                      <a:r>
                        <a:rPr lang="en-US" baseline="30000" dirty="0"/>
                        <a:t>nd</a:t>
                      </a:r>
                      <a:r>
                        <a:rPr lang="en-US" dirty="0"/>
                        <a:t> degree felony</a:t>
                      </a:r>
                    </a:p>
                  </a:txBody>
                  <a:tcPr/>
                </a:tc>
                <a:extLst>
                  <a:ext uri="{0D108BD9-81ED-4DB2-BD59-A6C34878D82A}">
                    <a16:rowId xmlns:a16="http://schemas.microsoft.com/office/drawing/2014/main" val="471750954"/>
                  </a:ext>
                </a:extLst>
              </a:tr>
              <a:tr h="355530">
                <a:tc>
                  <a:txBody>
                    <a:bodyPr/>
                    <a:lstStyle/>
                    <a:p>
                      <a:r>
                        <a:rPr lang="en-US" dirty="0"/>
                        <a:t>The arrest is a homicide (attempt, solicitation or conspiracy included)</a:t>
                      </a:r>
                    </a:p>
                  </a:txBody>
                  <a:tcPr/>
                </a:tc>
                <a:extLst>
                  <a:ext uri="{0D108BD9-81ED-4DB2-BD59-A6C34878D82A}">
                    <a16:rowId xmlns:a16="http://schemas.microsoft.com/office/drawing/2014/main" val="3371394854"/>
                  </a:ext>
                </a:extLst>
              </a:tr>
              <a:tr h="1183531">
                <a:tc>
                  <a:txBody>
                    <a:bodyPr/>
                    <a:lstStyle/>
                    <a:p>
                      <a:r>
                        <a:rPr lang="en-US" dirty="0"/>
                        <a:t>The arrest is for certain riot, </a:t>
                      </a:r>
                      <a:r>
                        <a:rPr lang="en-US" dirty="0" smtClean="0"/>
                        <a:t>felony</a:t>
                      </a:r>
                      <a:r>
                        <a:rPr lang="en-US" baseline="0" dirty="0" smtClean="0"/>
                        <a:t> battery,</a:t>
                      </a:r>
                      <a:r>
                        <a:rPr lang="en-US" dirty="0" smtClean="0"/>
                        <a:t> </a:t>
                      </a:r>
                      <a:r>
                        <a:rPr lang="en-US" dirty="0"/>
                        <a:t>dv by strangulation, dv, stalking, mob intimidation, assault or battery on a LEO (or </a:t>
                      </a:r>
                      <a:r>
                        <a:rPr lang="en-US" dirty="0" err="1"/>
                        <a:t>juvi</a:t>
                      </a:r>
                      <a:r>
                        <a:rPr lang="en-US" dirty="0"/>
                        <a:t> PO or detention </a:t>
                      </a:r>
                      <a:r>
                        <a:rPr lang="en-US" dirty="0" smtClean="0"/>
                        <a:t>staff), </a:t>
                      </a:r>
                      <a:r>
                        <a:rPr lang="en-US" dirty="0"/>
                        <a:t>health services personnel, assault or battery on a person 65 </a:t>
                      </a:r>
                      <a:r>
                        <a:rPr lang="en-US" dirty="0" smtClean="0"/>
                        <a:t>years of age or older, </a:t>
                      </a:r>
                      <a:r>
                        <a:rPr lang="en-US" dirty="0"/>
                        <a:t>robbery, burglary, carjacking, or resisting an officer with violence</a:t>
                      </a:r>
                    </a:p>
                  </a:txBody>
                  <a:tcPr/>
                </a:tc>
                <a:extLst>
                  <a:ext uri="{0D108BD9-81ED-4DB2-BD59-A6C34878D82A}">
                    <a16:rowId xmlns:a16="http://schemas.microsoft.com/office/drawing/2014/main" val="1643954042"/>
                  </a:ext>
                </a:extLst>
              </a:tr>
              <a:tr h="622178">
                <a:tc>
                  <a:txBody>
                    <a:bodyPr/>
                    <a:lstStyle/>
                    <a:p>
                      <a:r>
                        <a:rPr lang="en-US" dirty="0"/>
                        <a:t>The arrest </a:t>
                      </a:r>
                      <a:r>
                        <a:rPr lang="en-US" dirty="0" smtClean="0"/>
                        <a:t>is </a:t>
                      </a:r>
                      <a:r>
                        <a:rPr lang="en-US" dirty="0"/>
                        <a:t>for kidnapping, false imprisonment, human trafficking, or human smuggling</a:t>
                      </a:r>
                    </a:p>
                  </a:txBody>
                  <a:tcPr/>
                </a:tc>
                <a:extLst>
                  <a:ext uri="{0D108BD9-81ED-4DB2-BD59-A6C34878D82A}">
                    <a16:rowId xmlns:a16="http://schemas.microsoft.com/office/drawing/2014/main" val="1735430158"/>
                  </a:ext>
                </a:extLst>
              </a:tr>
              <a:tr h="622178">
                <a:tc>
                  <a:txBody>
                    <a:bodyPr/>
                    <a:lstStyle/>
                    <a:p>
                      <a:r>
                        <a:rPr lang="en-US" dirty="0"/>
                        <a:t>The arrest is for possession of a firearm or ammo by a felon VCC, or person subject to certain dv injunctions</a:t>
                      </a:r>
                    </a:p>
                  </a:txBody>
                  <a:tcPr/>
                </a:tc>
                <a:extLst>
                  <a:ext uri="{0D108BD9-81ED-4DB2-BD59-A6C34878D82A}">
                    <a16:rowId xmlns:a16="http://schemas.microsoft.com/office/drawing/2014/main" val="130713328"/>
                  </a:ext>
                </a:extLst>
              </a:tr>
              <a:tr h="355530">
                <a:tc>
                  <a:txBody>
                    <a:bodyPr/>
                    <a:lstStyle/>
                    <a:p>
                      <a:r>
                        <a:rPr lang="en-US" dirty="0"/>
                        <a:t>The arrest is for numerated sex offenses</a:t>
                      </a:r>
                    </a:p>
                  </a:txBody>
                  <a:tcPr/>
                </a:tc>
                <a:extLst>
                  <a:ext uri="{0D108BD9-81ED-4DB2-BD59-A6C34878D82A}">
                    <a16:rowId xmlns:a16="http://schemas.microsoft.com/office/drawing/2014/main" val="433578437"/>
                  </a:ext>
                </a:extLst>
              </a:tr>
            </a:tbl>
          </a:graphicData>
        </a:graphic>
      </p:graphicFrame>
    </p:spTree>
    <p:extLst>
      <p:ext uri="{BB962C8B-B14F-4D97-AF65-F5344CB8AC3E}">
        <p14:creationId xmlns:p14="http://schemas.microsoft.com/office/powerpoint/2010/main" val="33040349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0</TotalTime>
  <Words>1255</Words>
  <Application>Microsoft Office PowerPoint</Application>
  <PresentationFormat>Widescreen</PresentationFormat>
  <Paragraphs>103</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Century Gothic</vt:lpstr>
      <vt:lpstr>Wingdings 3</vt:lpstr>
      <vt:lpstr>Ion</vt:lpstr>
      <vt:lpstr>HOUSE BILL 1627</vt:lpstr>
      <vt:lpstr>PowerPoint Presentation</vt:lpstr>
      <vt:lpstr>Makes changes to the following Florida Statutes:</vt:lpstr>
      <vt:lpstr>PowerPoint Presentation</vt:lpstr>
      <vt:lpstr>PowerPoint Presentation</vt:lpstr>
      <vt:lpstr>PowerPoint Presentation</vt:lpstr>
      <vt:lpstr>PowerPoint Presentation</vt:lpstr>
      <vt:lpstr>Additional requirements of 903.011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comments, observations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HOUSE BILL 1627</dc:title>
  <dc:creator>Darrow II, Rexford</dc:creator>
  <cp:lastModifiedBy>Katina Bouza - 1453</cp:lastModifiedBy>
  <cp:revision>26</cp:revision>
  <dcterms:created xsi:type="dcterms:W3CDTF">2023-10-03T14:56:43Z</dcterms:created>
  <dcterms:modified xsi:type="dcterms:W3CDTF">2024-02-23T17:20:01Z</dcterms:modified>
</cp:coreProperties>
</file>