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25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F416F-E17F-4B86-A98D-9EC1EB2742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C88BE2-6DCC-4AE4-A526-BDFE9B235978}">
      <dgm:prSet/>
      <dgm:spPr/>
      <dgm:t>
        <a:bodyPr/>
        <a:lstStyle/>
        <a:p>
          <a:r>
            <a:rPr lang="en-US" b="0" i="0"/>
            <a:t>The chief judge of a judicial circuit cannot establish a bond schedule that sets a lower bond amount </a:t>
          </a:r>
          <a:endParaRPr lang="en-US"/>
        </a:p>
      </dgm:t>
    </dgm:pt>
    <dgm:pt modelId="{AA607B65-A194-42FD-93FA-F9C2C6D15671}" type="parTrans" cxnId="{5B818710-9F4D-4996-B876-9148837E2AA1}">
      <dgm:prSet/>
      <dgm:spPr/>
      <dgm:t>
        <a:bodyPr/>
        <a:lstStyle/>
        <a:p>
          <a:endParaRPr lang="en-US"/>
        </a:p>
      </dgm:t>
    </dgm:pt>
    <dgm:pt modelId="{287E95FB-AF27-4288-86FB-8B99D20582E4}" type="sibTrans" cxnId="{5B818710-9F4D-4996-B876-9148837E2AA1}">
      <dgm:prSet/>
      <dgm:spPr/>
      <dgm:t>
        <a:bodyPr/>
        <a:lstStyle/>
        <a:p>
          <a:endParaRPr lang="en-US"/>
        </a:p>
      </dgm:t>
    </dgm:pt>
    <dgm:pt modelId="{BF865208-149A-4744-ADE2-5D6D2D2118F0}">
      <dgm:prSet/>
      <dgm:spPr/>
      <dgm:t>
        <a:bodyPr/>
        <a:lstStyle/>
        <a:p>
          <a:r>
            <a:rPr lang="en-US" b="0" i="0"/>
            <a:t>The chief judge may petition the Supreme Court for approval of bond schedule that sets a lower bond amount</a:t>
          </a:r>
          <a:endParaRPr lang="en-US"/>
        </a:p>
      </dgm:t>
    </dgm:pt>
    <dgm:pt modelId="{EE9D74C5-90A0-4097-8562-EEB471102D34}" type="parTrans" cxnId="{78E3AD93-003D-4A80-87E0-1FB7FB6B3059}">
      <dgm:prSet/>
      <dgm:spPr/>
      <dgm:t>
        <a:bodyPr/>
        <a:lstStyle/>
        <a:p>
          <a:endParaRPr lang="en-US"/>
        </a:p>
      </dgm:t>
    </dgm:pt>
    <dgm:pt modelId="{BC817778-5181-4C85-A4DD-7F05F662E95E}" type="sibTrans" cxnId="{78E3AD93-003D-4A80-87E0-1FB7FB6B3059}">
      <dgm:prSet/>
      <dgm:spPr/>
      <dgm:t>
        <a:bodyPr/>
        <a:lstStyle/>
        <a:p>
          <a:endParaRPr lang="en-US"/>
        </a:p>
      </dgm:t>
    </dgm:pt>
    <dgm:pt modelId="{01C0F41D-C36B-4E08-9F10-460E356EF2A0}">
      <dgm:prSet/>
      <dgm:spPr/>
      <dgm:t>
        <a:bodyPr/>
        <a:lstStyle/>
        <a:p>
          <a:r>
            <a:rPr lang="en-US" b="0" i="0" dirty="0"/>
            <a:t>The chief judge may establish a local bond schedule that increases the amount of the bond schedule without asking </a:t>
          </a:r>
          <a:r>
            <a:rPr lang="en-US" b="0" i="0"/>
            <a:t>for approval</a:t>
          </a:r>
          <a:endParaRPr lang="en-US"/>
        </a:p>
      </dgm:t>
    </dgm:pt>
    <dgm:pt modelId="{73D0F763-2EB0-4670-85CC-006898591452}" type="parTrans" cxnId="{1D1FA8C6-E984-42DE-B6BF-D7D600750376}">
      <dgm:prSet/>
      <dgm:spPr/>
      <dgm:t>
        <a:bodyPr/>
        <a:lstStyle/>
        <a:p>
          <a:endParaRPr lang="en-US"/>
        </a:p>
      </dgm:t>
    </dgm:pt>
    <dgm:pt modelId="{3EC3C98A-DAA8-419B-B5D3-5A165748F401}" type="sibTrans" cxnId="{1D1FA8C6-E984-42DE-B6BF-D7D600750376}">
      <dgm:prSet/>
      <dgm:spPr/>
      <dgm:t>
        <a:bodyPr/>
        <a:lstStyle/>
        <a:p>
          <a:endParaRPr lang="en-US"/>
        </a:p>
      </dgm:t>
    </dgm:pt>
    <dgm:pt modelId="{011129F2-46E8-4A30-92A6-9CDF1F5349DC}" type="pres">
      <dgm:prSet presAssocID="{6B5F416F-E17F-4B86-A98D-9EC1EB27422F}" presName="linear" presStyleCnt="0">
        <dgm:presLayoutVars>
          <dgm:animLvl val="lvl"/>
          <dgm:resizeHandles val="exact"/>
        </dgm:presLayoutVars>
      </dgm:prSet>
      <dgm:spPr/>
    </dgm:pt>
    <dgm:pt modelId="{8349E48D-4494-49FB-B681-10EF6AB1BE92}" type="pres">
      <dgm:prSet presAssocID="{DFC88BE2-6DCC-4AE4-A526-BDFE9B235978}" presName="parentText" presStyleLbl="node1" presStyleIdx="0" presStyleCnt="3">
        <dgm:presLayoutVars>
          <dgm:chMax val="0"/>
          <dgm:bulletEnabled val="1"/>
        </dgm:presLayoutVars>
      </dgm:prSet>
      <dgm:spPr/>
    </dgm:pt>
    <dgm:pt modelId="{7297380B-8022-4919-AC75-6B5AD1D71E75}" type="pres">
      <dgm:prSet presAssocID="{287E95FB-AF27-4288-86FB-8B99D20582E4}" presName="spacer" presStyleCnt="0"/>
      <dgm:spPr/>
    </dgm:pt>
    <dgm:pt modelId="{897BFCE7-2C7C-4D3E-8926-5533721738C6}" type="pres">
      <dgm:prSet presAssocID="{BF865208-149A-4744-ADE2-5D6D2D2118F0}" presName="parentText" presStyleLbl="node1" presStyleIdx="1" presStyleCnt="3">
        <dgm:presLayoutVars>
          <dgm:chMax val="0"/>
          <dgm:bulletEnabled val="1"/>
        </dgm:presLayoutVars>
      </dgm:prSet>
      <dgm:spPr/>
    </dgm:pt>
    <dgm:pt modelId="{13A11537-7D4E-4541-8426-4BE9046B2A9A}" type="pres">
      <dgm:prSet presAssocID="{BC817778-5181-4C85-A4DD-7F05F662E95E}" presName="spacer" presStyleCnt="0"/>
      <dgm:spPr/>
    </dgm:pt>
    <dgm:pt modelId="{B99781D4-4740-4147-8CB8-7D255137D258}" type="pres">
      <dgm:prSet presAssocID="{01C0F41D-C36B-4E08-9F10-460E356EF2A0}" presName="parentText" presStyleLbl="node1" presStyleIdx="2" presStyleCnt="3">
        <dgm:presLayoutVars>
          <dgm:chMax val="0"/>
          <dgm:bulletEnabled val="1"/>
        </dgm:presLayoutVars>
      </dgm:prSet>
      <dgm:spPr/>
    </dgm:pt>
  </dgm:ptLst>
  <dgm:cxnLst>
    <dgm:cxn modelId="{5B818710-9F4D-4996-B876-9148837E2AA1}" srcId="{6B5F416F-E17F-4B86-A98D-9EC1EB27422F}" destId="{DFC88BE2-6DCC-4AE4-A526-BDFE9B235978}" srcOrd="0" destOrd="0" parTransId="{AA607B65-A194-42FD-93FA-F9C2C6D15671}" sibTransId="{287E95FB-AF27-4288-86FB-8B99D20582E4}"/>
    <dgm:cxn modelId="{1CB7C12B-05EF-4FAD-BAE3-270EC80D499D}" type="presOf" srcId="{6B5F416F-E17F-4B86-A98D-9EC1EB27422F}" destId="{011129F2-46E8-4A30-92A6-9CDF1F5349DC}" srcOrd="0" destOrd="0" presId="urn:microsoft.com/office/officeart/2005/8/layout/vList2"/>
    <dgm:cxn modelId="{C3467475-9208-4408-9634-085CF6C3FC3A}" type="presOf" srcId="{BF865208-149A-4744-ADE2-5D6D2D2118F0}" destId="{897BFCE7-2C7C-4D3E-8926-5533721738C6}" srcOrd="0" destOrd="0" presId="urn:microsoft.com/office/officeart/2005/8/layout/vList2"/>
    <dgm:cxn modelId="{78E3AD93-003D-4A80-87E0-1FB7FB6B3059}" srcId="{6B5F416F-E17F-4B86-A98D-9EC1EB27422F}" destId="{BF865208-149A-4744-ADE2-5D6D2D2118F0}" srcOrd="1" destOrd="0" parTransId="{EE9D74C5-90A0-4097-8562-EEB471102D34}" sibTransId="{BC817778-5181-4C85-A4DD-7F05F662E95E}"/>
    <dgm:cxn modelId="{5E4248C3-12A4-4016-9935-DEC5BB73D1F4}" type="presOf" srcId="{01C0F41D-C36B-4E08-9F10-460E356EF2A0}" destId="{B99781D4-4740-4147-8CB8-7D255137D258}" srcOrd="0" destOrd="0" presId="urn:microsoft.com/office/officeart/2005/8/layout/vList2"/>
    <dgm:cxn modelId="{1D1FA8C6-E984-42DE-B6BF-D7D600750376}" srcId="{6B5F416F-E17F-4B86-A98D-9EC1EB27422F}" destId="{01C0F41D-C36B-4E08-9F10-460E356EF2A0}" srcOrd="2" destOrd="0" parTransId="{73D0F763-2EB0-4670-85CC-006898591452}" sibTransId="{3EC3C98A-DAA8-419B-B5D3-5A165748F401}"/>
    <dgm:cxn modelId="{0072AED9-466C-4A6E-9D6C-2D04160B3D8D}" type="presOf" srcId="{DFC88BE2-6DCC-4AE4-A526-BDFE9B235978}" destId="{8349E48D-4494-49FB-B681-10EF6AB1BE92}" srcOrd="0" destOrd="0" presId="urn:microsoft.com/office/officeart/2005/8/layout/vList2"/>
    <dgm:cxn modelId="{E1061D7D-8CE7-497C-BED2-10289EA7ADCF}" type="presParOf" srcId="{011129F2-46E8-4A30-92A6-9CDF1F5349DC}" destId="{8349E48D-4494-49FB-B681-10EF6AB1BE92}" srcOrd="0" destOrd="0" presId="urn:microsoft.com/office/officeart/2005/8/layout/vList2"/>
    <dgm:cxn modelId="{63277CE9-907E-4660-9451-8A3D7E33D870}" type="presParOf" srcId="{011129F2-46E8-4A30-92A6-9CDF1F5349DC}" destId="{7297380B-8022-4919-AC75-6B5AD1D71E75}" srcOrd="1" destOrd="0" presId="urn:microsoft.com/office/officeart/2005/8/layout/vList2"/>
    <dgm:cxn modelId="{DCB63ADC-BD5B-4F5E-A3C1-9F5C77314CCC}" type="presParOf" srcId="{011129F2-46E8-4A30-92A6-9CDF1F5349DC}" destId="{897BFCE7-2C7C-4D3E-8926-5533721738C6}" srcOrd="2" destOrd="0" presId="urn:microsoft.com/office/officeart/2005/8/layout/vList2"/>
    <dgm:cxn modelId="{6FD34ADC-0A4F-422E-A300-F8784693C42F}" type="presParOf" srcId="{011129F2-46E8-4A30-92A6-9CDF1F5349DC}" destId="{13A11537-7D4E-4541-8426-4BE9046B2A9A}" srcOrd="3" destOrd="0" presId="urn:microsoft.com/office/officeart/2005/8/layout/vList2"/>
    <dgm:cxn modelId="{88A60519-0136-4758-B063-2A4C9F3F7A7B}" type="presParOf" srcId="{011129F2-46E8-4A30-92A6-9CDF1F5349DC}" destId="{B99781D4-4740-4147-8CB8-7D255137D2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D77D7-35D0-4929-B34F-8C979158EB2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0079048-A18E-48F2-98A0-87657EFF985C}">
      <dgm:prSet/>
      <dgm:spPr/>
      <dgm:t>
        <a:bodyPr/>
        <a:lstStyle/>
        <a:p>
          <a:pPr>
            <a:lnSpc>
              <a:spcPct val="100000"/>
            </a:lnSpc>
          </a:pPr>
          <a:r>
            <a:rPr lang="en-US"/>
            <a:t>The bill is silent as to how these conditions will be enforced or monitored.</a:t>
          </a:r>
        </a:p>
      </dgm:t>
    </dgm:pt>
    <dgm:pt modelId="{97191369-70AC-4C96-88FB-33436598FDA2}" type="parTrans" cxnId="{03372898-B973-431D-9D5B-5837790E78D1}">
      <dgm:prSet/>
      <dgm:spPr/>
      <dgm:t>
        <a:bodyPr/>
        <a:lstStyle/>
        <a:p>
          <a:endParaRPr lang="en-US"/>
        </a:p>
      </dgm:t>
    </dgm:pt>
    <dgm:pt modelId="{33C7003F-46E8-4272-A7A3-115729416296}" type="sibTrans" cxnId="{03372898-B973-431D-9D5B-5837790E78D1}">
      <dgm:prSet/>
      <dgm:spPr/>
      <dgm:t>
        <a:bodyPr/>
        <a:lstStyle/>
        <a:p>
          <a:endParaRPr lang="en-US"/>
        </a:p>
      </dgm:t>
    </dgm:pt>
    <dgm:pt modelId="{E216B3E6-DE41-4399-A8E7-7C83692A2069}">
      <dgm:prSet/>
      <dgm:spPr/>
      <dgm:t>
        <a:bodyPr/>
        <a:lstStyle/>
        <a:p>
          <a:pPr>
            <a:lnSpc>
              <a:spcPct val="100000"/>
            </a:lnSpc>
          </a:pPr>
          <a:r>
            <a:rPr lang="en-US"/>
            <a:t>Many of these conditions are already used by judges when setting bond. </a:t>
          </a:r>
        </a:p>
      </dgm:t>
    </dgm:pt>
    <dgm:pt modelId="{200846F0-A8C5-4C3C-B7DA-EBF800E0DD2D}" type="parTrans" cxnId="{E6B94422-9A34-49C5-B7A8-4AF9C0B92D10}">
      <dgm:prSet/>
      <dgm:spPr/>
      <dgm:t>
        <a:bodyPr/>
        <a:lstStyle/>
        <a:p>
          <a:endParaRPr lang="en-US"/>
        </a:p>
      </dgm:t>
    </dgm:pt>
    <dgm:pt modelId="{8254DCB3-A51F-475C-A71A-52C4FA455A95}" type="sibTrans" cxnId="{E6B94422-9A34-49C5-B7A8-4AF9C0B92D10}">
      <dgm:prSet/>
      <dgm:spPr/>
      <dgm:t>
        <a:bodyPr/>
        <a:lstStyle/>
        <a:p>
          <a:endParaRPr lang="en-US"/>
        </a:p>
      </dgm:t>
    </dgm:pt>
    <dgm:pt modelId="{FD5DF141-ABD9-4E4C-993A-5276AE0F03CD}" type="pres">
      <dgm:prSet presAssocID="{71DD77D7-35D0-4929-B34F-8C979158EB21}" presName="root" presStyleCnt="0">
        <dgm:presLayoutVars>
          <dgm:dir/>
          <dgm:resizeHandles val="exact"/>
        </dgm:presLayoutVars>
      </dgm:prSet>
      <dgm:spPr/>
    </dgm:pt>
    <dgm:pt modelId="{C668AFDB-32E1-4B24-BBD2-90690349026F}" type="pres">
      <dgm:prSet presAssocID="{E0079048-A18E-48F2-98A0-87657EFF985C}" presName="compNode" presStyleCnt="0"/>
      <dgm:spPr/>
    </dgm:pt>
    <dgm:pt modelId="{A471B0D9-3C60-44C7-A3DB-E1A06177672B}" type="pres">
      <dgm:prSet presAssocID="{E0079048-A18E-48F2-98A0-87657EFF98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90595454-99E8-4F3E-94FB-8D69073D1C8B}" type="pres">
      <dgm:prSet presAssocID="{E0079048-A18E-48F2-98A0-87657EFF985C}" presName="spaceRect" presStyleCnt="0"/>
      <dgm:spPr/>
    </dgm:pt>
    <dgm:pt modelId="{0C07C551-9946-486B-9CB8-E1F038CAC63A}" type="pres">
      <dgm:prSet presAssocID="{E0079048-A18E-48F2-98A0-87657EFF985C}" presName="textRect" presStyleLbl="revTx" presStyleIdx="0" presStyleCnt="2">
        <dgm:presLayoutVars>
          <dgm:chMax val="1"/>
          <dgm:chPref val="1"/>
        </dgm:presLayoutVars>
      </dgm:prSet>
      <dgm:spPr/>
    </dgm:pt>
    <dgm:pt modelId="{1E0A3CA8-6E66-462E-9295-8E7958ECCDDE}" type="pres">
      <dgm:prSet presAssocID="{33C7003F-46E8-4272-A7A3-115729416296}" presName="sibTrans" presStyleCnt="0"/>
      <dgm:spPr/>
    </dgm:pt>
    <dgm:pt modelId="{D960B8F3-06BC-4FB3-A8B1-618219618D65}" type="pres">
      <dgm:prSet presAssocID="{E216B3E6-DE41-4399-A8E7-7C83692A2069}" presName="compNode" presStyleCnt="0"/>
      <dgm:spPr/>
    </dgm:pt>
    <dgm:pt modelId="{6A743E82-6323-4DA8-B01F-943BB4480D2C}" type="pres">
      <dgm:prSet presAssocID="{E216B3E6-DE41-4399-A8E7-7C83692A206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3AC6CC47-2807-4755-B4F0-1BD26CFCC5C6}" type="pres">
      <dgm:prSet presAssocID="{E216B3E6-DE41-4399-A8E7-7C83692A2069}" presName="spaceRect" presStyleCnt="0"/>
      <dgm:spPr/>
    </dgm:pt>
    <dgm:pt modelId="{3E4B4B0C-1264-48AD-B029-9371505B955A}" type="pres">
      <dgm:prSet presAssocID="{E216B3E6-DE41-4399-A8E7-7C83692A2069}" presName="textRect" presStyleLbl="revTx" presStyleIdx="1" presStyleCnt="2">
        <dgm:presLayoutVars>
          <dgm:chMax val="1"/>
          <dgm:chPref val="1"/>
        </dgm:presLayoutVars>
      </dgm:prSet>
      <dgm:spPr/>
    </dgm:pt>
  </dgm:ptLst>
  <dgm:cxnLst>
    <dgm:cxn modelId="{E6B94422-9A34-49C5-B7A8-4AF9C0B92D10}" srcId="{71DD77D7-35D0-4929-B34F-8C979158EB21}" destId="{E216B3E6-DE41-4399-A8E7-7C83692A2069}" srcOrd="1" destOrd="0" parTransId="{200846F0-A8C5-4C3C-B7DA-EBF800E0DD2D}" sibTransId="{8254DCB3-A51F-475C-A71A-52C4FA455A95}"/>
    <dgm:cxn modelId="{ACA97A54-0703-416A-8491-CF4C8FCDE118}" type="presOf" srcId="{E216B3E6-DE41-4399-A8E7-7C83692A2069}" destId="{3E4B4B0C-1264-48AD-B029-9371505B955A}" srcOrd="0" destOrd="0" presId="urn:microsoft.com/office/officeart/2018/2/layout/IconLabelList"/>
    <dgm:cxn modelId="{03372898-B973-431D-9D5B-5837790E78D1}" srcId="{71DD77D7-35D0-4929-B34F-8C979158EB21}" destId="{E0079048-A18E-48F2-98A0-87657EFF985C}" srcOrd="0" destOrd="0" parTransId="{97191369-70AC-4C96-88FB-33436598FDA2}" sibTransId="{33C7003F-46E8-4272-A7A3-115729416296}"/>
    <dgm:cxn modelId="{D24B0EFD-7A91-4609-A8A1-BE6989BEF39C}" type="presOf" srcId="{E0079048-A18E-48F2-98A0-87657EFF985C}" destId="{0C07C551-9946-486B-9CB8-E1F038CAC63A}" srcOrd="0" destOrd="0" presId="urn:microsoft.com/office/officeart/2018/2/layout/IconLabelList"/>
    <dgm:cxn modelId="{DDABADFD-D91B-46B5-A512-D0E915211A15}" type="presOf" srcId="{71DD77D7-35D0-4929-B34F-8C979158EB21}" destId="{FD5DF141-ABD9-4E4C-993A-5276AE0F03CD}" srcOrd="0" destOrd="0" presId="urn:microsoft.com/office/officeart/2018/2/layout/IconLabelList"/>
    <dgm:cxn modelId="{2E138AB9-EB1A-420F-BB4C-F3DA8C87396E}" type="presParOf" srcId="{FD5DF141-ABD9-4E4C-993A-5276AE0F03CD}" destId="{C668AFDB-32E1-4B24-BBD2-90690349026F}" srcOrd="0" destOrd="0" presId="urn:microsoft.com/office/officeart/2018/2/layout/IconLabelList"/>
    <dgm:cxn modelId="{D8F2D9C1-BBD0-4464-8337-AC28C303D46E}" type="presParOf" srcId="{C668AFDB-32E1-4B24-BBD2-90690349026F}" destId="{A471B0D9-3C60-44C7-A3DB-E1A06177672B}" srcOrd="0" destOrd="0" presId="urn:microsoft.com/office/officeart/2018/2/layout/IconLabelList"/>
    <dgm:cxn modelId="{9A8A2ED1-FC7E-4DAD-8A71-C4B49A6C7CF7}" type="presParOf" srcId="{C668AFDB-32E1-4B24-BBD2-90690349026F}" destId="{90595454-99E8-4F3E-94FB-8D69073D1C8B}" srcOrd="1" destOrd="0" presId="urn:microsoft.com/office/officeart/2018/2/layout/IconLabelList"/>
    <dgm:cxn modelId="{AC7514BF-0950-461C-9FE1-F15A4120FA33}" type="presParOf" srcId="{C668AFDB-32E1-4B24-BBD2-90690349026F}" destId="{0C07C551-9946-486B-9CB8-E1F038CAC63A}" srcOrd="2" destOrd="0" presId="urn:microsoft.com/office/officeart/2018/2/layout/IconLabelList"/>
    <dgm:cxn modelId="{75CF447F-9051-4E9B-8B4C-4B207E4EB0E2}" type="presParOf" srcId="{FD5DF141-ABD9-4E4C-993A-5276AE0F03CD}" destId="{1E0A3CA8-6E66-462E-9295-8E7958ECCDDE}" srcOrd="1" destOrd="0" presId="urn:microsoft.com/office/officeart/2018/2/layout/IconLabelList"/>
    <dgm:cxn modelId="{C312B2A0-BB1C-4BD0-8F57-E7D3E8F27D67}" type="presParOf" srcId="{FD5DF141-ABD9-4E4C-993A-5276AE0F03CD}" destId="{D960B8F3-06BC-4FB3-A8B1-618219618D65}" srcOrd="2" destOrd="0" presId="urn:microsoft.com/office/officeart/2018/2/layout/IconLabelList"/>
    <dgm:cxn modelId="{9CA0B387-BC90-4DBC-B310-46A351100B0C}" type="presParOf" srcId="{D960B8F3-06BC-4FB3-A8B1-618219618D65}" destId="{6A743E82-6323-4DA8-B01F-943BB4480D2C}" srcOrd="0" destOrd="0" presId="urn:microsoft.com/office/officeart/2018/2/layout/IconLabelList"/>
    <dgm:cxn modelId="{A288BD2B-167E-4642-8DAC-A85EEC15C10F}" type="presParOf" srcId="{D960B8F3-06BC-4FB3-A8B1-618219618D65}" destId="{3AC6CC47-2807-4755-B4F0-1BD26CFCC5C6}" srcOrd="1" destOrd="0" presId="urn:microsoft.com/office/officeart/2018/2/layout/IconLabelList"/>
    <dgm:cxn modelId="{A78216E8-DE74-4881-A493-2E5E32EE5BB9}" type="presParOf" srcId="{D960B8F3-06BC-4FB3-A8B1-618219618D65}" destId="{3E4B4B0C-1264-48AD-B029-9371505B955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9E48D-4494-49FB-B681-10EF6AB1BE92}">
      <dsp:nvSpPr>
        <dsp:cNvPr id="0" name=""/>
        <dsp:cNvSpPr/>
      </dsp:nvSpPr>
      <dsp:spPr>
        <a:xfrm>
          <a:off x="0" y="84789"/>
          <a:ext cx="7455568" cy="1347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The chief judge of a judicial circuit cannot establish a bond schedule that sets a lower bond amount </a:t>
          </a:r>
          <a:endParaRPr lang="en-US" sz="2400" kern="1200"/>
        </a:p>
      </dsp:txBody>
      <dsp:txXfrm>
        <a:off x="65796" y="150585"/>
        <a:ext cx="7323976" cy="1216248"/>
      </dsp:txXfrm>
    </dsp:sp>
    <dsp:sp modelId="{897BFCE7-2C7C-4D3E-8926-5533721738C6}">
      <dsp:nvSpPr>
        <dsp:cNvPr id="0" name=""/>
        <dsp:cNvSpPr/>
      </dsp:nvSpPr>
      <dsp:spPr>
        <a:xfrm>
          <a:off x="0" y="1501749"/>
          <a:ext cx="7455568" cy="1347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The chief judge may petition the Supreme Court for approval of bond schedule that sets a lower bond amount</a:t>
          </a:r>
          <a:endParaRPr lang="en-US" sz="2400" kern="1200"/>
        </a:p>
      </dsp:txBody>
      <dsp:txXfrm>
        <a:off x="65796" y="1567545"/>
        <a:ext cx="7323976" cy="1216248"/>
      </dsp:txXfrm>
    </dsp:sp>
    <dsp:sp modelId="{B99781D4-4740-4147-8CB8-7D255137D258}">
      <dsp:nvSpPr>
        <dsp:cNvPr id="0" name=""/>
        <dsp:cNvSpPr/>
      </dsp:nvSpPr>
      <dsp:spPr>
        <a:xfrm>
          <a:off x="0" y="2918709"/>
          <a:ext cx="7455568" cy="1347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The chief judge may establish a local bond schedule that increases the amount of the bond schedule without asking </a:t>
          </a:r>
          <a:r>
            <a:rPr lang="en-US" sz="2400" b="0" i="0" kern="1200"/>
            <a:t>for approval</a:t>
          </a:r>
          <a:endParaRPr lang="en-US" sz="2400" kern="1200"/>
        </a:p>
      </dsp:txBody>
      <dsp:txXfrm>
        <a:off x="65796" y="2984505"/>
        <a:ext cx="7323976" cy="1216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1B0D9-3C60-44C7-A3DB-E1A06177672B}">
      <dsp:nvSpPr>
        <dsp:cNvPr id="0" name=""/>
        <dsp:cNvSpPr/>
      </dsp:nvSpPr>
      <dsp:spPr>
        <a:xfrm>
          <a:off x="2156202" y="30765"/>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7C551-9946-486B-9CB8-E1F038CAC63A}">
      <dsp:nvSpPr>
        <dsp:cNvPr id="0" name=""/>
        <dsp:cNvSpPr/>
      </dsp:nvSpPr>
      <dsp:spPr>
        <a:xfrm>
          <a:off x="1141452" y="2111556"/>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The bill is silent as to how these conditions will be enforced or monitored.</a:t>
          </a:r>
        </a:p>
      </dsp:txBody>
      <dsp:txXfrm>
        <a:off x="1141452" y="2111556"/>
        <a:ext cx="3690000" cy="720000"/>
      </dsp:txXfrm>
    </dsp:sp>
    <dsp:sp modelId="{6A743E82-6323-4DA8-B01F-943BB4480D2C}">
      <dsp:nvSpPr>
        <dsp:cNvPr id="0" name=""/>
        <dsp:cNvSpPr/>
      </dsp:nvSpPr>
      <dsp:spPr>
        <a:xfrm>
          <a:off x="6491952" y="30765"/>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B4B0C-1264-48AD-B029-9371505B955A}">
      <dsp:nvSpPr>
        <dsp:cNvPr id="0" name=""/>
        <dsp:cNvSpPr/>
      </dsp:nvSpPr>
      <dsp:spPr>
        <a:xfrm>
          <a:off x="5477202" y="2111556"/>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Many of these conditions are already used by judges when setting bond. </a:t>
          </a:r>
        </a:p>
      </dsp:txBody>
      <dsp:txXfrm>
        <a:off x="5477202" y="2111556"/>
        <a:ext cx="369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414564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4DFCC-56FD-4CD5-90D1-E0D28DAC03B5}"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308190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72641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57423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07104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27570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69235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2072178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270508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58371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92049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4DFCC-56FD-4CD5-90D1-E0D28DAC03B5}"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82853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4DFCC-56FD-4CD5-90D1-E0D28DAC03B5}"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350268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264562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42254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FD4DFCC-56FD-4CD5-90D1-E0D28DAC03B5}" type="datetimeFigureOut">
              <a:rPr lang="en-US" smtClean="0"/>
              <a:t>11/17/2023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318718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4DFCC-56FD-4CD5-90D1-E0D28DAC03B5}"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48234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FD4DFCC-56FD-4CD5-90D1-E0D28DAC03B5}" type="datetimeFigureOut">
              <a:rPr lang="en-US" smtClean="0"/>
              <a:t>11/17/2023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B5F22AD-204F-4BD6-92FB-AF97C337EC26}" type="slidenum">
              <a:rPr lang="en-US" smtClean="0"/>
              <a:t>‹#›</a:t>
            </a:fld>
            <a:endParaRPr lang="en-US"/>
          </a:p>
        </p:txBody>
      </p:sp>
    </p:spTree>
    <p:extLst>
      <p:ext uri="{BB962C8B-B14F-4D97-AF65-F5344CB8AC3E}">
        <p14:creationId xmlns:p14="http://schemas.microsoft.com/office/powerpoint/2010/main" val="25298828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307F-C998-6823-1DFB-635499A28765}"/>
              </a:ext>
            </a:extLst>
          </p:cNvPr>
          <p:cNvSpPr>
            <a:spLocks noGrp="1"/>
          </p:cNvSpPr>
          <p:nvPr>
            <p:ph type="ctrTitle"/>
          </p:nvPr>
        </p:nvSpPr>
        <p:spPr>
          <a:xfrm>
            <a:off x="6683829" y="1447800"/>
            <a:ext cx="4397828" cy="3329581"/>
          </a:xfrm>
        </p:spPr>
        <p:txBody>
          <a:bodyPr>
            <a:normAutofit/>
          </a:bodyPr>
          <a:lstStyle/>
          <a:p>
            <a:r>
              <a:rPr lang="en-US" sz="6000"/>
              <a:t>HOUSE BILL 1627</a:t>
            </a:r>
          </a:p>
        </p:txBody>
      </p:sp>
      <p:sp>
        <p:nvSpPr>
          <p:cNvPr id="3" name="Subtitle 2">
            <a:extLst>
              <a:ext uri="{FF2B5EF4-FFF2-40B4-BE49-F238E27FC236}">
                <a16:creationId xmlns:a16="http://schemas.microsoft.com/office/drawing/2014/main" id="{39C2C61F-FFEC-538D-8043-6DBB2EB919D2}"/>
              </a:ext>
            </a:extLst>
          </p:cNvPr>
          <p:cNvSpPr>
            <a:spLocks noGrp="1"/>
          </p:cNvSpPr>
          <p:nvPr>
            <p:ph type="subTitle" idx="1"/>
          </p:nvPr>
        </p:nvSpPr>
        <p:spPr>
          <a:xfrm>
            <a:off x="6683829" y="4777380"/>
            <a:ext cx="4397828" cy="861420"/>
          </a:xfrm>
        </p:spPr>
        <p:txBody>
          <a:bodyPr>
            <a:normAutofit/>
          </a:bodyPr>
          <a:lstStyle/>
          <a:p>
            <a:r>
              <a:rPr lang="en-US" dirty="0"/>
              <a:t>PRETRIAL RELEASE AND DETENTION</a:t>
            </a:r>
          </a:p>
        </p:txBody>
      </p:sp>
      <p:pic>
        <p:nvPicPr>
          <p:cNvPr id="7" name="Graphic 6" descr="House">
            <a:extLst>
              <a:ext uri="{FF2B5EF4-FFF2-40B4-BE49-F238E27FC236}">
                <a16:creationId xmlns:a16="http://schemas.microsoft.com/office/drawing/2014/main" id="{4B5A2F79-13AB-30B6-8EAA-EA72CEA051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854" y="703489"/>
            <a:ext cx="5450557" cy="5450557"/>
          </a:xfrm>
          <a:prstGeom prst="rect">
            <a:avLst/>
          </a:prstGeom>
          <a:effectLst/>
        </p:spPr>
      </p:pic>
      <p:pic>
        <p:nvPicPr>
          <p:cNvPr id="5" name="Picture 4" descr="Law books section in library">
            <a:extLst>
              <a:ext uri="{FF2B5EF4-FFF2-40B4-BE49-F238E27FC236}">
                <a16:creationId xmlns:a16="http://schemas.microsoft.com/office/drawing/2014/main" id="{6F2455FE-8A30-8F5C-A2B2-F297AD160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093" y="1087119"/>
            <a:ext cx="5141318" cy="4805681"/>
          </a:xfrm>
          <a:prstGeom prst="rect">
            <a:avLst/>
          </a:prstGeom>
        </p:spPr>
      </p:pic>
    </p:spTree>
    <p:extLst>
      <p:ext uri="{BB962C8B-B14F-4D97-AF65-F5344CB8AC3E}">
        <p14:creationId xmlns:p14="http://schemas.microsoft.com/office/powerpoint/2010/main" val="41494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92007-9E01-2A0D-0221-001339DB6101}"/>
              </a:ext>
            </a:extLst>
          </p:cNvPr>
          <p:cNvSpPr txBox="1"/>
          <p:nvPr/>
        </p:nvSpPr>
        <p:spPr>
          <a:xfrm>
            <a:off x="1078029" y="1857676"/>
            <a:ext cx="9338454" cy="4524315"/>
          </a:xfrm>
          <a:prstGeom prst="rect">
            <a:avLst/>
          </a:prstGeom>
          <a:noFill/>
        </p:spPr>
        <p:txBody>
          <a:bodyPr wrap="square" rtlCol="0">
            <a:spAutoFit/>
          </a:bodyPr>
          <a:lstStyle/>
          <a:p>
            <a:pPr algn="ctr"/>
            <a:r>
              <a:rPr lang="en-US" sz="3600" dirty="0"/>
              <a:t>What does this all mean?</a:t>
            </a:r>
          </a:p>
          <a:p>
            <a:endParaRPr lang="en-US" sz="2800" dirty="0"/>
          </a:p>
          <a:p>
            <a:r>
              <a:rPr lang="en-US" sz="2800" dirty="0"/>
              <a:t>Florida is heading in the opposite direction of New York and California who have initiated criminal justice reforms like the elimination of bail.</a:t>
            </a:r>
          </a:p>
          <a:p>
            <a:endParaRPr lang="en-US" sz="2800" dirty="0"/>
          </a:p>
          <a:p>
            <a:r>
              <a:rPr lang="en-US" sz="2800" dirty="0"/>
              <a:t>Critics feel it will disproportionately hurt minorities and the poor.</a:t>
            </a:r>
          </a:p>
          <a:p>
            <a:endParaRPr lang="en-US" sz="2800" dirty="0"/>
          </a:p>
          <a:p>
            <a:endParaRPr lang="en-US" sz="2800" dirty="0"/>
          </a:p>
        </p:txBody>
      </p:sp>
    </p:spTree>
    <p:extLst>
      <p:ext uri="{BB962C8B-B14F-4D97-AF65-F5344CB8AC3E}">
        <p14:creationId xmlns:p14="http://schemas.microsoft.com/office/powerpoint/2010/main" val="333421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BB5C-171A-51B2-ADE1-A05406F6A8E7}"/>
              </a:ext>
            </a:extLst>
          </p:cNvPr>
          <p:cNvSpPr>
            <a:spLocks noGrp="1"/>
          </p:cNvSpPr>
          <p:nvPr>
            <p:ph type="ctrTitle"/>
          </p:nvPr>
        </p:nvSpPr>
        <p:spPr>
          <a:xfrm>
            <a:off x="1524000" y="1122363"/>
            <a:ext cx="9144000" cy="975944"/>
          </a:xfrm>
        </p:spPr>
        <p:txBody>
          <a:bodyPr/>
          <a:lstStyle/>
          <a:p>
            <a:r>
              <a:rPr lang="en-US" dirty="0"/>
              <a:t>Will it really?</a:t>
            </a:r>
          </a:p>
        </p:txBody>
      </p:sp>
      <p:sp>
        <p:nvSpPr>
          <p:cNvPr id="3" name="Subtitle 2">
            <a:extLst>
              <a:ext uri="{FF2B5EF4-FFF2-40B4-BE49-F238E27FC236}">
                <a16:creationId xmlns:a16="http://schemas.microsoft.com/office/drawing/2014/main" id="{CC8CB1B9-35A5-DDCB-2B38-7A6955EA2088}"/>
              </a:ext>
            </a:extLst>
          </p:cNvPr>
          <p:cNvSpPr>
            <a:spLocks noGrp="1"/>
          </p:cNvSpPr>
          <p:nvPr>
            <p:ph type="subTitle" idx="1"/>
          </p:nvPr>
        </p:nvSpPr>
        <p:spPr>
          <a:xfrm>
            <a:off x="1524000" y="2492943"/>
            <a:ext cx="9144000" cy="2764857"/>
          </a:xfrm>
        </p:spPr>
        <p:txBody>
          <a:bodyPr>
            <a:normAutofit fontScale="62500" lnSpcReduction="20000"/>
          </a:bodyPr>
          <a:lstStyle/>
          <a:p>
            <a:pPr algn="l"/>
            <a:r>
              <a:rPr lang="en-US" sz="3600" dirty="0"/>
              <a:t>Opinion- this will depend on how the Supreme Court Schedule compares to a given community’s current bond schedule.  If it is higher, judges are more likely to do higher bonds even though they have the discretion to go lower.  The opposite applies to a lower schedule.  </a:t>
            </a:r>
          </a:p>
          <a:p>
            <a:pPr algn="l"/>
            <a:r>
              <a:rPr lang="en-US" sz="3600" dirty="0"/>
              <a:t>Cash bonds by their very nature favor those with means, so if the end result is higher bonds it will have a greater effect on the poor.  </a:t>
            </a:r>
          </a:p>
          <a:p>
            <a:pPr algn="l"/>
            <a:endParaRPr lang="en-US" sz="3600" dirty="0"/>
          </a:p>
          <a:p>
            <a:pPr algn="l"/>
            <a:endParaRPr lang="en-US" sz="3600" dirty="0"/>
          </a:p>
        </p:txBody>
      </p:sp>
    </p:spTree>
    <p:extLst>
      <p:ext uri="{BB962C8B-B14F-4D97-AF65-F5344CB8AC3E}">
        <p14:creationId xmlns:p14="http://schemas.microsoft.com/office/powerpoint/2010/main" val="205283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5BBA-2E21-7559-15F5-A772282BE32C}"/>
              </a:ext>
            </a:extLst>
          </p:cNvPr>
          <p:cNvSpPr>
            <a:spLocks noGrp="1"/>
          </p:cNvSpPr>
          <p:nvPr>
            <p:ph type="title"/>
          </p:nvPr>
        </p:nvSpPr>
        <p:spPr/>
        <p:txBody>
          <a:bodyPr/>
          <a:lstStyle/>
          <a:p>
            <a:pPr algn="ctr"/>
            <a:r>
              <a:rPr lang="en-US" dirty="0"/>
              <a:t>Additional results</a:t>
            </a:r>
          </a:p>
        </p:txBody>
      </p:sp>
      <p:sp>
        <p:nvSpPr>
          <p:cNvPr id="3" name="TextBox 2">
            <a:extLst>
              <a:ext uri="{FF2B5EF4-FFF2-40B4-BE49-F238E27FC236}">
                <a16:creationId xmlns:a16="http://schemas.microsoft.com/office/drawing/2014/main" id="{B45BF890-00EC-AD20-DE28-07B486BEA132}"/>
              </a:ext>
            </a:extLst>
          </p:cNvPr>
          <p:cNvSpPr txBox="1"/>
          <p:nvPr/>
        </p:nvSpPr>
        <p:spPr>
          <a:xfrm>
            <a:off x="1337912" y="1761423"/>
            <a:ext cx="8511873" cy="2862322"/>
          </a:xfrm>
          <a:prstGeom prst="rect">
            <a:avLst/>
          </a:prstGeom>
          <a:noFill/>
        </p:spPr>
        <p:txBody>
          <a:bodyPr wrap="square" rtlCol="0">
            <a:spAutoFit/>
          </a:bodyPr>
          <a:lstStyle/>
          <a:p>
            <a:r>
              <a:rPr lang="en-US" sz="3600" dirty="0"/>
              <a:t>Opinion-  Preventing release before first appearance for the enumerated offenses/situations will likely result in higher incarceration and bond amounts across the board. </a:t>
            </a:r>
          </a:p>
        </p:txBody>
      </p:sp>
    </p:spTree>
    <p:extLst>
      <p:ext uri="{BB962C8B-B14F-4D97-AF65-F5344CB8AC3E}">
        <p14:creationId xmlns:p14="http://schemas.microsoft.com/office/powerpoint/2010/main" val="394418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653143" y="1645920"/>
            <a:ext cx="3522879" cy="4470821"/>
          </a:xfrm>
          <a:prstGeom prst="rect">
            <a:avLst/>
          </a:prstGeom>
        </p:spPr>
        <p:txBody>
          <a:bodyPr vert="horz" lIns="91440" tIns="45720" rIns="91440" bIns="45720" rtlCol="0" anchor="t">
            <a:normAutofit/>
          </a:bodyPr>
          <a:lstStyle/>
          <a:p>
            <a:pPr algn="r">
              <a:spcBef>
                <a:spcPct val="0"/>
              </a:spcBef>
              <a:spcAft>
                <a:spcPts val="600"/>
              </a:spcAft>
            </a:pPr>
            <a:r>
              <a:rPr lang="en-US" sz="4200" b="0" i="0" kern="1200">
                <a:solidFill>
                  <a:schemeClr val="bg2"/>
                </a:solidFill>
                <a:latin typeface="+mj-lt"/>
                <a:ea typeface="+mj-ea"/>
                <a:cs typeface="+mj-cs"/>
              </a:rPr>
              <a:t>943.047 Conditions of Pretrial Release</a:t>
            </a:r>
          </a:p>
        </p:txBody>
      </p:sp>
      <p:sp>
        <p:nvSpPr>
          <p:cNvPr id="3" name="TextBox 2">
            <a:extLst>
              <a:ext uri="{FF2B5EF4-FFF2-40B4-BE49-F238E27FC236}">
                <a16:creationId xmlns:a16="http://schemas.microsoft.com/office/drawing/2014/main" id="{6D9C69B4-DEDA-C7FF-4E28-2DC21B4C5464}"/>
              </a:ext>
            </a:extLst>
          </p:cNvPr>
          <p:cNvSpPr txBox="1"/>
          <p:nvPr/>
        </p:nvSpPr>
        <p:spPr>
          <a:xfrm>
            <a:off x="5204109" y="1645920"/>
            <a:ext cx="6269434" cy="447082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a:latin typeface="+mj-lt"/>
                <a:ea typeface="+mj-ea"/>
                <a:cs typeface="+mj-cs"/>
              </a:rPr>
              <a:t>Court must consider factors in 903.046(2) when imposing nonmonetary conditions.  903.046 is unchanged and includes considerations such as the nature of the offense and ties to the community.</a:t>
            </a:r>
          </a:p>
        </p:txBody>
      </p:sp>
    </p:spTree>
    <p:extLst>
      <p:ext uri="{BB962C8B-B14F-4D97-AF65-F5344CB8AC3E}">
        <p14:creationId xmlns:p14="http://schemas.microsoft.com/office/powerpoint/2010/main" val="125146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9274AE7-3A72-C65B-7752-455B360D2574}"/>
              </a:ext>
            </a:extLst>
          </p:cNvPr>
          <p:cNvSpPr>
            <a:spLocks noGrp="1"/>
          </p:cNvSpPr>
          <p:nvPr>
            <p:ph type="ctrTitle"/>
          </p:nvPr>
        </p:nvSpPr>
        <p:spPr>
          <a:xfrm>
            <a:off x="1103312" y="452718"/>
            <a:ext cx="8947522" cy="1400530"/>
          </a:xfrm>
        </p:spPr>
        <p:txBody>
          <a:bodyPr vert="horz" lIns="91440" tIns="45720" rIns="91440" bIns="45720" rtlCol="0" anchor="ctr">
            <a:normAutofit/>
          </a:bodyPr>
          <a:lstStyle/>
          <a:p>
            <a:r>
              <a:rPr lang="en-US" sz="4200" b="0" i="0" kern="1200">
                <a:solidFill>
                  <a:srgbClr val="FFFFFF"/>
                </a:solidFill>
                <a:latin typeface="+mj-lt"/>
                <a:ea typeface="+mj-ea"/>
                <a:cs typeface="+mj-cs"/>
              </a:rPr>
              <a:t>Potential conditions of release</a:t>
            </a:r>
          </a:p>
        </p:txBody>
      </p:sp>
      <p:sp>
        <p:nvSpPr>
          <p:cNvPr id="3" name="Subtitle 2">
            <a:extLst>
              <a:ext uri="{FF2B5EF4-FFF2-40B4-BE49-F238E27FC236}">
                <a16:creationId xmlns:a16="http://schemas.microsoft.com/office/drawing/2014/main" id="{71BE7C8A-0837-0D37-CF09-FA462C85866E}"/>
              </a:ext>
            </a:extLst>
          </p:cNvPr>
          <p:cNvSpPr>
            <a:spLocks noGrp="1"/>
          </p:cNvSpPr>
          <p:nvPr>
            <p:ph type="subTitle" idx="1"/>
          </p:nvPr>
        </p:nvSpPr>
        <p:spPr>
          <a:xfrm>
            <a:off x="1103312" y="2763520"/>
            <a:ext cx="8946541" cy="3484879"/>
          </a:xfrm>
        </p:spPr>
        <p:txBody>
          <a:bodyPr vert="horz" lIns="91440" tIns="45720" rIns="91440" bIns="45720" rtlCol="0">
            <a:normAutofit/>
          </a:bodyPr>
          <a:lstStyle/>
          <a:p>
            <a:pPr marL="342900" indent="-342900">
              <a:lnSpc>
                <a:spcPct val="90000"/>
              </a:lnSpc>
              <a:buFont typeface="Wingdings 3" charset="2"/>
              <a:buChar char=""/>
            </a:pPr>
            <a:r>
              <a:rPr lang="en-US" sz="1400">
                <a:solidFill>
                  <a:schemeClr val="tx1"/>
                </a:solidFill>
              </a:rPr>
              <a:t>Maintaining or seeking employment</a:t>
            </a:r>
          </a:p>
          <a:p>
            <a:pPr marL="342900" indent="-342900">
              <a:lnSpc>
                <a:spcPct val="90000"/>
              </a:lnSpc>
              <a:buFont typeface="Wingdings 3" charset="2"/>
              <a:buChar char=""/>
            </a:pPr>
            <a:r>
              <a:rPr lang="en-US" sz="1400">
                <a:solidFill>
                  <a:schemeClr val="tx1"/>
                </a:solidFill>
              </a:rPr>
              <a:t>Maintaining or commencing an educational program</a:t>
            </a:r>
          </a:p>
          <a:p>
            <a:pPr marL="342900" indent="-342900">
              <a:lnSpc>
                <a:spcPct val="90000"/>
              </a:lnSpc>
              <a:buFont typeface="Wingdings 3" charset="2"/>
              <a:buChar char=""/>
            </a:pPr>
            <a:r>
              <a:rPr lang="en-US" sz="1400">
                <a:solidFill>
                  <a:schemeClr val="tx1"/>
                </a:solidFill>
              </a:rPr>
              <a:t>Restrictions on personal associations, place of residence, or travel</a:t>
            </a:r>
          </a:p>
          <a:p>
            <a:pPr marL="342900" indent="-342900">
              <a:lnSpc>
                <a:spcPct val="90000"/>
              </a:lnSpc>
              <a:buFont typeface="Wingdings 3" charset="2"/>
              <a:buChar char=""/>
            </a:pPr>
            <a:r>
              <a:rPr lang="en-US" sz="1400">
                <a:solidFill>
                  <a:schemeClr val="tx1"/>
                </a:solidFill>
              </a:rPr>
              <a:t>Report on a regular basis to a designated law enforcement agency, pretrial services agency, or other agency</a:t>
            </a:r>
          </a:p>
          <a:p>
            <a:pPr marL="342900" indent="-342900">
              <a:lnSpc>
                <a:spcPct val="90000"/>
              </a:lnSpc>
              <a:buFont typeface="Wingdings 3" charset="2"/>
              <a:buChar char=""/>
            </a:pPr>
            <a:r>
              <a:rPr lang="en-US" sz="1400">
                <a:solidFill>
                  <a:schemeClr val="tx1"/>
                </a:solidFill>
              </a:rPr>
              <a:t>Curfew</a:t>
            </a:r>
          </a:p>
          <a:p>
            <a:pPr marL="342900" indent="-342900">
              <a:lnSpc>
                <a:spcPct val="90000"/>
              </a:lnSpc>
              <a:buFont typeface="Wingdings 3" charset="2"/>
              <a:buChar char=""/>
            </a:pPr>
            <a:r>
              <a:rPr lang="en-US" sz="1400">
                <a:solidFill>
                  <a:schemeClr val="tx1"/>
                </a:solidFill>
              </a:rPr>
              <a:t>No weapons</a:t>
            </a:r>
          </a:p>
          <a:p>
            <a:pPr marL="342900" indent="-342900">
              <a:lnSpc>
                <a:spcPct val="90000"/>
              </a:lnSpc>
              <a:buFont typeface="Wingdings 3" charset="2"/>
              <a:buChar char=""/>
            </a:pPr>
            <a:r>
              <a:rPr lang="en-US" sz="1400">
                <a:solidFill>
                  <a:schemeClr val="tx1"/>
                </a:solidFill>
              </a:rPr>
              <a:t>No alcohol or drugs</a:t>
            </a:r>
          </a:p>
          <a:p>
            <a:pPr marL="342900" indent="-342900">
              <a:lnSpc>
                <a:spcPct val="90000"/>
              </a:lnSpc>
              <a:buFont typeface="Wingdings 3" charset="2"/>
              <a:buChar char=""/>
            </a:pPr>
            <a:r>
              <a:rPr lang="en-US" sz="1400">
                <a:solidFill>
                  <a:schemeClr val="tx1"/>
                </a:solidFill>
              </a:rPr>
              <a:t>Evaluations </a:t>
            </a:r>
          </a:p>
          <a:p>
            <a:pPr marL="342900" indent="-342900">
              <a:lnSpc>
                <a:spcPct val="90000"/>
              </a:lnSpc>
              <a:buFont typeface="Wingdings 3" charset="2"/>
              <a:buChar char=""/>
            </a:pPr>
            <a:r>
              <a:rPr lang="en-US" sz="1400">
                <a:solidFill>
                  <a:schemeClr val="tx1"/>
                </a:solidFill>
              </a:rPr>
              <a:t>Return to custody for specified hours following release for specific reasons</a:t>
            </a:r>
          </a:p>
          <a:p>
            <a:pPr marL="342900" indent="-342900">
              <a:lnSpc>
                <a:spcPct val="90000"/>
              </a:lnSpc>
              <a:buFont typeface="Wingdings 3" charset="2"/>
              <a:buChar char=""/>
            </a:pPr>
            <a:endParaRPr lang="en-US" sz="1400">
              <a:solidFill>
                <a:schemeClr val="tx1"/>
              </a:solidFill>
            </a:endParaRPr>
          </a:p>
          <a:p>
            <a:pPr marL="342900" indent="-342900">
              <a:lnSpc>
                <a:spcPct val="90000"/>
              </a:lnSpc>
              <a:buFont typeface="Wingdings 3" charset="2"/>
              <a:buChar char=""/>
            </a:pPr>
            <a:endParaRPr lang="en-US" sz="1400">
              <a:solidFill>
                <a:schemeClr val="tx1"/>
              </a:solidFill>
            </a:endParaRPr>
          </a:p>
        </p:txBody>
      </p:sp>
    </p:spTree>
    <p:extLst>
      <p:ext uri="{BB962C8B-B14F-4D97-AF65-F5344CB8AC3E}">
        <p14:creationId xmlns:p14="http://schemas.microsoft.com/office/powerpoint/2010/main" val="272930685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65D68AA2-92DB-BDEE-1788-3F0E54FFFFC5}"/>
              </a:ext>
            </a:extLst>
          </p:cNvPr>
          <p:cNvGraphicFramePr/>
          <p:nvPr/>
        </p:nvGraphicFramePr>
        <p:xfrm>
          <a:off x="1193533" y="2300438"/>
          <a:ext cx="10308655"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69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59EC6FFF-3949-4638-A265-B1515909B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F5A6E-792D-7894-D30A-2B9A30F84C2B}"/>
              </a:ext>
            </a:extLst>
          </p:cNvPr>
          <p:cNvSpPr>
            <a:spLocks noGrp="1"/>
          </p:cNvSpPr>
          <p:nvPr>
            <p:ph type="ctrTitle"/>
          </p:nvPr>
        </p:nvSpPr>
        <p:spPr>
          <a:xfrm>
            <a:off x="988694" y="1063416"/>
            <a:ext cx="6034406" cy="4811730"/>
          </a:xfrm>
        </p:spPr>
        <p:txBody>
          <a:bodyPr anchor="ctr">
            <a:normAutofit/>
          </a:bodyPr>
          <a:lstStyle/>
          <a:p>
            <a:pPr algn="r"/>
            <a:r>
              <a:rPr lang="en-US" sz="6600" dirty="0"/>
              <a:t>903.0471 Violation of conditional release</a:t>
            </a:r>
          </a:p>
        </p:txBody>
      </p:sp>
      <p:sp>
        <p:nvSpPr>
          <p:cNvPr id="17" name="Rectangle 9">
            <a:extLst>
              <a:ext uri="{FF2B5EF4-FFF2-40B4-BE49-F238E27FC236}">
                <a16:creationId xmlns:a16="http://schemas.microsoft.com/office/drawing/2014/main" id="{8C05BC5F-3118-49D0-B18C-5D9CC922C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A51426-E909-7FEA-9DCE-A916374633A2}"/>
              </a:ext>
            </a:extLst>
          </p:cNvPr>
          <p:cNvSpPr>
            <a:spLocks noGrp="1"/>
          </p:cNvSpPr>
          <p:nvPr>
            <p:ph type="subTitle" idx="1"/>
          </p:nvPr>
        </p:nvSpPr>
        <p:spPr>
          <a:xfrm>
            <a:off x="7885882" y="1063416"/>
            <a:ext cx="2591618" cy="4811730"/>
          </a:xfrm>
        </p:spPr>
        <p:txBody>
          <a:bodyPr anchor="ctr">
            <a:normAutofit/>
          </a:bodyPr>
          <a:lstStyle/>
          <a:p>
            <a:r>
              <a:rPr lang="en-US" dirty="0"/>
              <a:t>The only change is to add the language that the court may, on its own motion, revoke pretrial release where the releasee has “violated any other condition of pretrial release in a material aspect.”</a:t>
            </a:r>
          </a:p>
        </p:txBody>
      </p:sp>
      <p:sp>
        <p:nvSpPr>
          <p:cNvPr id="18" name="Rectangle 11">
            <a:extLst>
              <a:ext uri="{FF2B5EF4-FFF2-40B4-BE49-F238E27FC236}">
                <a16:creationId xmlns:a16="http://schemas.microsoft.com/office/drawing/2014/main" id="{9A4B1E59-3C8A-453C-B841-6AB3B0CF7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5335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B7ECB3-73DE-815E-A83C-79CB75391BA0}"/>
              </a:ext>
            </a:extLst>
          </p:cNvPr>
          <p:cNvSpPr>
            <a:spLocks noGrp="1"/>
          </p:cNvSpPr>
          <p:nvPr>
            <p:ph type="ctrTitle"/>
          </p:nvPr>
        </p:nvSpPr>
        <p:spPr>
          <a:xfrm>
            <a:off x="653143" y="1645920"/>
            <a:ext cx="3522879" cy="4470821"/>
          </a:xfrm>
        </p:spPr>
        <p:txBody>
          <a:bodyPr vert="horz" lIns="91440" tIns="45720" rIns="91440" bIns="45720" rtlCol="0" anchor="t">
            <a:normAutofit/>
          </a:bodyPr>
          <a:lstStyle/>
          <a:p>
            <a:pPr algn="r"/>
            <a:r>
              <a:rPr lang="en-US" sz="4200" b="0" i="0" kern="1200">
                <a:solidFill>
                  <a:schemeClr val="bg2"/>
                </a:solidFill>
                <a:latin typeface="+mj-lt"/>
                <a:ea typeface="+mj-ea"/>
                <a:cs typeface="+mj-cs"/>
              </a:rPr>
              <a:t>907.041 Pretrial detention and release</a:t>
            </a:r>
          </a:p>
        </p:txBody>
      </p:sp>
      <p:sp>
        <p:nvSpPr>
          <p:cNvPr id="3" name="Subtitle 2">
            <a:extLst>
              <a:ext uri="{FF2B5EF4-FFF2-40B4-BE49-F238E27FC236}">
                <a16:creationId xmlns:a16="http://schemas.microsoft.com/office/drawing/2014/main" id="{3C68B5DA-862E-931F-46F0-9CDEAF52989C}"/>
              </a:ext>
            </a:extLst>
          </p:cNvPr>
          <p:cNvSpPr>
            <a:spLocks noGrp="1"/>
          </p:cNvSpPr>
          <p:nvPr>
            <p:ph type="subTitle" idx="1"/>
          </p:nvPr>
        </p:nvSpPr>
        <p:spPr>
          <a:xfrm>
            <a:off x="5204109" y="1645920"/>
            <a:ext cx="6269434" cy="4470821"/>
          </a:xfrm>
        </p:spPr>
        <p:txBody>
          <a:bodyPr vert="horz" lIns="91440" tIns="45720" rIns="91440" bIns="45720" rtlCol="0">
            <a:normAutofit/>
          </a:bodyPr>
          <a:lstStyle/>
          <a:p>
            <a:pPr>
              <a:buFont typeface="Wingdings 3" charset="2"/>
              <a:buChar char=""/>
            </a:pPr>
            <a:r>
              <a:rPr lang="en-US" dirty="0">
                <a:solidFill>
                  <a:schemeClr val="tx1"/>
                </a:solidFill>
              </a:rPr>
              <a:t>Adds DUI/BUI manslaughter to the list of “dangerous crimes” as well as </a:t>
            </a:r>
            <a:r>
              <a:rPr lang="en-US" dirty="0" err="1">
                <a:solidFill>
                  <a:schemeClr val="tx1"/>
                </a:solidFill>
              </a:rPr>
              <a:t>TraFficking</a:t>
            </a:r>
            <a:r>
              <a:rPr lang="en-US" dirty="0">
                <a:solidFill>
                  <a:schemeClr val="tx1"/>
                </a:solidFill>
              </a:rPr>
              <a:t> in certain controlled substances, extortion, and written threats to kill.</a:t>
            </a:r>
          </a:p>
          <a:p>
            <a:pPr>
              <a:buFont typeface="Wingdings 3" charset="2"/>
              <a:buChar char=""/>
            </a:pPr>
            <a:r>
              <a:rPr lang="en-US" dirty="0">
                <a:solidFill>
                  <a:schemeClr val="tx1"/>
                </a:solidFill>
              </a:rPr>
              <a:t>The court may not grant nonmonetary pretrial release at first appearance if the court finds probable cause that the person has committed the offense.</a:t>
            </a:r>
          </a:p>
          <a:p>
            <a:pPr>
              <a:buFont typeface="Wingdings 3" charset="2"/>
              <a:buChar char=""/>
            </a:pPr>
            <a:r>
              <a:rPr lang="en-US" dirty="0">
                <a:solidFill>
                  <a:schemeClr val="tx1"/>
                </a:solidFill>
              </a:rPr>
              <a:t>Adds language “upon motion by the state attorney” to the court ordering pretrial detention based on behavior patterns or offenses.</a:t>
            </a:r>
          </a:p>
          <a:p>
            <a:pPr>
              <a:buFont typeface="Wingdings 3" charset="2"/>
              <a:buChar char=""/>
            </a:pPr>
            <a:endParaRPr lang="en-US" dirty="0">
              <a:solidFill>
                <a:schemeClr val="tx1"/>
              </a:solidFill>
            </a:endParaRPr>
          </a:p>
        </p:txBody>
      </p:sp>
    </p:spTree>
    <p:extLst>
      <p:ext uri="{BB962C8B-B14F-4D97-AF65-F5344CB8AC3E}">
        <p14:creationId xmlns:p14="http://schemas.microsoft.com/office/powerpoint/2010/main" val="71651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E15DC-B8FD-C825-9A69-495F04485D97}"/>
              </a:ext>
            </a:extLst>
          </p:cNvPr>
          <p:cNvSpPr>
            <a:spLocks noGrp="1"/>
          </p:cNvSpPr>
          <p:nvPr>
            <p:ph type="title"/>
          </p:nvPr>
        </p:nvSpPr>
        <p:spPr>
          <a:xfrm>
            <a:off x="7825169" y="1447799"/>
            <a:ext cx="2731458" cy="4766734"/>
          </a:xfrm>
        </p:spPr>
        <p:txBody>
          <a:bodyPr vert="horz" lIns="91440" tIns="45720" rIns="91440" bIns="45720" rtlCol="0" anchor="t">
            <a:normAutofit/>
          </a:bodyPr>
          <a:lstStyle/>
          <a:p>
            <a:r>
              <a:rPr lang="en-US" sz="4000" b="0" i="0" kern="1200" dirty="0">
                <a:solidFill>
                  <a:schemeClr val="tx1"/>
                </a:solidFill>
                <a:latin typeface="+mj-lt"/>
                <a:ea typeface="+mj-ea"/>
                <a:cs typeface="+mj-cs"/>
              </a:rPr>
              <a:t>Additional changes</a:t>
            </a:r>
          </a:p>
        </p:txBody>
      </p:sp>
      <p:sp>
        <p:nvSpPr>
          <p:cNvPr id="25" name="Rectangle 24">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TextBox 3">
            <a:extLst>
              <a:ext uri="{FF2B5EF4-FFF2-40B4-BE49-F238E27FC236}">
                <a16:creationId xmlns:a16="http://schemas.microsoft.com/office/drawing/2014/main" id="{C32AA871-3D83-E12D-2792-D47683EE3863}"/>
              </a:ext>
            </a:extLst>
          </p:cNvPr>
          <p:cNvSpPr txBox="1"/>
          <p:nvPr/>
        </p:nvSpPr>
        <p:spPr>
          <a:xfrm>
            <a:off x="643467" y="1447798"/>
            <a:ext cx="6282984" cy="4766735"/>
          </a:xfrm>
          <a:prstGeom prst="rect">
            <a:avLst/>
          </a:prstGeom>
        </p:spPr>
        <p:txBody>
          <a:bodyPr vert="horz" lIns="91440" tIns="45720" rIns="91440" bIns="45720" rtlCol="0" anchor="t">
            <a:normAutofit/>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If the arrest is for a dangerous crime that is a capital, life or 1st degree felony and the court finds probable cause the state attorney shall file a motion for pretrial detention.  If the court finds a substantial probability the defendant committed the offense and based on certain considerations that no bail will reasonably protect the community from risk of physical harm, ensure the presence of the defendant at trial, or assure the integrity of the judicial process, the court must order pretrial detention.</a:t>
            </a:r>
          </a:p>
          <a:p>
            <a:pPr>
              <a:spcBef>
                <a:spcPts val="1000"/>
              </a:spcBef>
              <a:buClr>
                <a:schemeClr val="bg2">
                  <a:lumMod val="40000"/>
                  <a:lumOff val="60000"/>
                </a:schemeClr>
              </a:buClr>
              <a:buSzPct val="80000"/>
              <a:buFont typeface="Wingdings 3" charset="2"/>
              <a:buChar char=""/>
            </a:pPr>
            <a:r>
              <a:rPr lang="en-US" dirty="0">
                <a:latin typeface="+mj-lt"/>
                <a:ea typeface="+mj-ea"/>
                <a:cs typeface="+mj-cs"/>
              </a:rPr>
              <a:t>Makes a few additional procedural changes.</a:t>
            </a:r>
          </a:p>
        </p:txBody>
      </p:sp>
    </p:spTree>
    <p:extLst>
      <p:ext uri="{BB962C8B-B14F-4D97-AF65-F5344CB8AC3E}">
        <p14:creationId xmlns:p14="http://schemas.microsoft.com/office/powerpoint/2010/main" val="99299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CA960B-42AE-1486-EEFD-68696ADFF1C5}"/>
              </a:ext>
            </a:extLst>
          </p:cNvPr>
          <p:cNvSpPr txBox="1"/>
          <p:nvPr/>
        </p:nvSpPr>
        <p:spPr>
          <a:xfrm>
            <a:off x="1212783" y="2300438"/>
            <a:ext cx="9702265" cy="3170099"/>
          </a:xfrm>
          <a:prstGeom prst="rect">
            <a:avLst/>
          </a:prstGeom>
          <a:noFill/>
        </p:spPr>
        <p:txBody>
          <a:bodyPr wrap="square" rtlCol="0">
            <a:spAutoFit/>
          </a:bodyPr>
          <a:lstStyle/>
          <a:p>
            <a:r>
              <a:rPr lang="en-US" sz="4000" dirty="0"/>
              <a:t>The rules concerning admissibility of evidence in criminal trials do not apply to the presentation and consideration of evidence at the detention hearing. (this is really only a change in wording) </a:t>
            </a:r>
          </a:p>
        </p:txBody>
      </p:sp>
    </p:spTree>
    <p:extLst>
      <p:ext uri="{BB962C8B-B14F-4D97-AF65-F5344CB8AC3E}">
        <p14:creationId xmlns:p14="http://schemas.microsoft.com/office/powerpoint/2010/main" val="403641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Calendar on table">
            <a:extLst>
              <a:ext uri="{FF2B5EF4-FFF2-40B4-BE49-F238E27FC236}">
                <a16:creationId xmlns:a16="http://schemas.microsoft.com/office/drawing/2014/main" id="{E20F6C1D-A800-1D2C-42B1-F0564D772321}"/>
              </a:ext>
            </a:extLst>
          </p:cNvPr>
          <p:cNvPicPr>
            <a:picLocks noChangeAspect="1"/>
          </p:cNvPicPr>
          <p:nvPr/>
        </p:nvPicPr>
        <p:blipFill rotWithShape="1">
          <a:blip r:embed="rId7"/>
          <a:srcRect l="8714" r="42881"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4" name="Rectangle 2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95B36DCA-6371-EE5F-5C90-D8408CF2019A}"/>
              </a:ext>
            </a:extLst>
          </p:cNvPr>
          <p:cNvSpPr txBox="1"/>
          <p:nvPr/>
        </p:nvSpPr>
        <p:spPr>
          <a:xfrm>
            <a:off x="5410950" y="2052918"/>
            <a:ext cx="4638903" cy="419548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sz="3600" dirty="0">
                <a:latin typeface="+mj-lt"/>
                <a:ea typeface="+mj-ea"/>
                <a:cs typeface="+mj-cs"/>
              </a:rPr>
              <a:t>Approved by the Governor May 1, 2023</a:t>
            </a:r>
          </a:p>
          <a:p>
            <a:pPr>
              <a:spcBef>
                <a:spcPts val="1000"/>
              </a:spcBef>
              <a:buClr>
                <a:schemeClr val="bg2">
                  <a:lumMod val="40000"/>
                  <a:lumOff val="60000"/>
                </a:schemeClr>
              </a:buClr>
              <a:buSzPct val="80000"/>
              <a:buFont typeface="Wingdings 3" charset="2"/>
              <a:buChar char=""/>
            </a:pPr>
            <a:r>
              <a:rPr lang="en-US" sz="3600" dirty="0">
                <a:latin typeface="+mj-lt"/>
                <a:ea typeface="+mj-ea"/>
                <a:cs typeface="+mj-cs"/>
              </a:rPr>
              <a:t>Goes into effect January 1, 2024</a:t>
            </a:r>
          </a:p>
        </p:txBody>
      </p:sp>
    </p:spTree>
    <p:extLst>
      <p:ext uri="{BB962C8B-B14F-4D97-AF65-F5344CB8AC3E}">
        <p14:creationId xmlns:p14="http://schemas.microsoft.com/office/powerpoint/2010/main" val="3305389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Graphic 5" descr="Gavel">
            <a:extLst>
              <a:ext uri="{FF2B5EF4-FFF2-40B4-BE49-F238E27FC236}">
                <a16:creationId xmlns:a16="http://schemas.microsoft.com/office/drawing/2014/main" id="{C6DBC915-CE0F-AA62-CE9B-D0D7CF1D60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6914" y="1339536"/>
            <a:ext cx="4261089" cy="4261089"/>
          </a:xfrm>
          <a:prstGeom prst="rect">
            <a:avLst/>
          </a:prstGeom>
          <a:effectLst>
            <a:outerShdw blurRad="50800" dist="38100" dir="5400000" algn="t" rotWithShape="0">
              <a:prstClr val="black">
                <a:alpha val="43000"/>
              </a:prstClr>
            </a:outerShdw>
          </a:effectLst>
        </p:spPr>
      </p:pic>
      <p:sp>
        <p:nvSpPr>
          <p:cNvPr id="2" name="TextBox 1">
            <a:extLst>
              <a:ext uri="{FF2B5EF4-FFF2-40B4-BE49-F238E27FC236}">
                <a16:creationId xmlns:a16="http://schemas.microsoft.com/office/drawing/2014/main" id="{DE11C203-6EDC-C5A4-E723-19FAFF4AB3E1}"/>
              </a:ext>
            </a:extLst>
          </p:cNvPr>
          <p:cNvSpPr txBox="1"/>
          <p:nvPr/>
        </p:nvSpPr>
        <p:spPr>
          <a:xfrm>
            <a:off x="5224005" y="2337683"/>
            <a:ext cx="4985470" cy="3910716"/>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buFont typeface="Wingdings 3" charset="2"/>
              <a:buChar char=""/>
            </a:pPr>
            <a:r>
              <a:rPr lang="en-US" sz="3600" dirty="0">
                <a:latin typeface="+mj-lt"/>
                <a:ea typeface="+mj-ea"/>
                <a:cs typeface="+mj-cs"/>
              </a:rPr>
              <a:t>A party may motion for reconsideration at any time if there is new information which has a material bearing on the determination</a:t>
            </a:r>
          </a:p>
        </p:txBody>
      </p:sp>
    </p:spTree>
    <p:extLst>
      <p:ext uri="{BB962C8B-B14F-4D97-AF65-F5344CB8AC3E}">
        <p14:creationId xmlns:p14="http://schemas.microsoft.com/office/powerpoint/2010/main" val="320568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Yellow question mark">
            <a:extLst>
              <a:ext uri="{FF2B5EF4-FFF2-40B4-BE49-F238E27FC236}">
                <a16:creationId xmlns:a16="http://schemas.microsoft.com/office/drawing/2014/main" id="{77B9C8DB-381F-7415-DB85-28E2BC8784E0}"/>
              </a:ext>
            </a:extLst>
          </p:cNvPr>
          <p:cNvPicPr>
            <a:picLocks noChangeAspect="1"/>
          </p:cNvPicPr>
          <p:nvPr/>
        </p:nvPicPr>
        <p:blipFill rotWithShape="1">
          <a:blip r:embed="rId7">
            <a:duotone>
              <a:prstClr val="black"/>
              <a:schemeClr val="accent5">
                <a:tint val="45000"/>
                <a:satMod val="400000"/>
              </a:schemeClr>
            </a:duotone>
            <a:alphaModFix amt="25000"/>
          </a:blip>
          <a:srcRect t="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4B1BA104-441D-A224-E92E-6C131D266579}"/>
              </a:ext>
            </a:extLst>
          </p:cNvPr>
          <p:cNvSpPr>
            <a:spLocks noGrp="1"/>
          </p:cNvSpPr>
          <p:nvPr>
            <p:ph type="title"/>
          </p:nvPr>
        </p:nvSpPr>
        <p:spPr>
          <a:xfrm>
            <a:off x="1154955" y="1447800"/>
            <a:ext cx="8825658" cy="3329581"/>
          </a:xfrm>
        </p:spPr>
        <p:txBody>
          <a:bodyPr vert="horz" lIns="91440" tIns="45720" rIns="91440" bIns="45720" rtlCol="0" anchor="b">
            <a:normAutofit fontScale="90000"/>
          </a:bodyPr>
          <a:lstStyle/>
          <a:p>
            <a:r>
              <a:rPr lang="en-US" sz="7200" dirty="0"/>
              <a:t>Questions, comments, observations</a:t>
            </a:r>
          </a:p>
        </p:txBody>
      </p:sp>
      <p:sp>
        <p:nvSpPr>
          <p:cNvPr id="20" name="Rectangle 19">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303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CBAD-852E-FE50-F388-B8F67E211BD7}"/>
              </a:ext>
            </a:extLst>
          </p:cNvPr>
          <p:cNvSpPr>
            <a:spLocks noGrp="1"/>
          </p:cNvSpPr>
          <p:nvPr>
            <p:ph type="title"/>
          </p:nvPr>
        </p:nvSpPr>
        <p:spPr>
          <a:xfrm>
            <a:off x="831850" y="394637"/>
            <a:ext cx="10400832" cy="2382252"/>
          </a:xfrm>
        </p:spPr>
        <p:txBody>
          <a:bodyPr/>
          <a:lstStyle/>
          <a:p>
            <a:r>
              <a:rPr lang="en-US" dirty="0"/>
              <a:t>Makes changes to the following Florida Statutes:</a:t>
            </a:r>
          </a:p>
        </p:txBody>
      </p:sp>
      <p:graphicFrame>
        <p:nvGraphicFramePr>
          <p:cNvPr id="4" name="Table 4">
            <a:extLst>
              <a:ext uri="{FF2B5EF4-FFF2-40B4-BE49-F238E27FC236}">
                <a16:creationId xmlns:a16="http://schemas.microsoft.com/office/drawing/2014/main" id="{3F3B6EA8-25B6-C957-F7BB-91DE3BBDA367}"/>
              </a:ext>
            </a:extLst>
          </p:cNvPr>
          <p:cNvGraphicFramePr>
            <a:graphicFrameLocks noGrp="1"/>
          </p:cNvGraphicFramePr>
          <p:nvPr>
            <p:extLst>
              <p:ext uri="{D42A27DB-BD31-4B8C-83A1-F6EECF244321}">
                <p14:modId xmlns:p14="http://schemas.microsoft.com/office/powerpoint/2010/main" val="1323179372"/>
              </p:ext>
            </p:extLst>
          </p:nvPr>
        </p:nvGraphicFramePr>
        <p:xfrm>
          <a:off x="2032000" y="3522846"/>
          <a:ext cx="8128000" cy="2127184"/>
        </p:xfrm>
        <a:graphic>
          <a:graphicData uri="http://schemas.openxmlformats.org/drawingml/2006/table">
            <a:tbl>
              <a:tblPr firstRow="1" bandRow="1">
                <a:tableStyleId>{5C22544A-7EE6-4342-B048-85BDC9FD1C3A}</a:tableStyleId>
              </a:tblPr>
              <a:tblGrid>
                <a:gridCol w="4041541">
                  <a:extLst>
                    <a:ext uri="{9D8B030D-6E8A-4147-A177-3AD203B41FA5}">
                      <a16:colId xmlns:a16="http://schemas.microsoft.com/office/drawing/2014/main" val="354099878"/>
                    </a:ext>
                  </a:extLst>
                </a:gridCol>
                <a:gridCol w="4086459">
                  <a:extLst>
                    <a:ext uri="{9D8B030D-6E8A-4147-A177-3AD203B41FA5}">
                      <a16:colId xmlns:a16="http://schemas.microsoft.com/office/drawing/2014/main" val="3112538394"/>
                    </a:ext>
                  </a:extLst>
                </a:gridCol>
              </a:tblGrid>
              <a:tr h="531796">
                <a:tc>
                  <a:txBody>
                    <a:bodyPr/>
                    <a:lstStyle/>
                    <a:p>
                      <a:r>
                        <a:rPr lang="en-US" dirty="0"/>
                        <a:t>903.011</a:t>
                      </a:r>
                    </a:p>
                  </a:txBody>
                  <a:tcPr/>
                </a:tc>
                <a:tc>
                  <a:txBody>
                    <a:bodyPr/>
                    <a:lstStyle/>
                    <a:p>
                      <a:r>
                        <a:rPr lang="en-US" dirty="0"/>
                        <a:t>Pretrial release- bond schedule</a:t>
                      </a:r>
                    </a:p>
                  </a:txBody>
                  <a:tcPr/>
                </a:tc>
                <a:extLst>
                  <a:ext uri="{0D108BD9-81ED-4DB2-BD59-A6C34878D82A}">
                    <a16:rowId xmlns:a16="http://schemas.microsoft.com/office/drawing/2014/main" val="3791677672"/>
                  </a:ext>
                </a:extLst>
              </a:tr>
              <a:tr h="531796">
                <a:tc>
                  <a:txBody>
                    <a:bodyPr/>
                    <a:lstStyle/>
                    <a:p>
                      <a:r>
                        <a:rPr lang="en-US" dirty="0"/>
                        <a:t>903.047</a:t>
                      </a:r>
                    </a:p>
                  </a:txBody>
                  <a:tcPr/>
                </a:tc>
                <a:tc>
                  <a:txBody>
                    <a:bodyPr/>
                    <a:lstStyle/>
                    <a:p>
                      <a:r>
                        <a:rPr lang="en-US" dirty="0"/>
                        <a:t>Conditions of pretrial release</a:t>
                      </a:r>
                    </a:p>
                  </a:txBody>
                  <a:tcPr/>
                </a:tc>
                <a:extLst>
                  <a:ext uri="{0D108BD9-81ED-4DB2-BD59-A6C34878D82A}">
                    <a16:rowId xmlns:a16="http://schemas.microsoft.com/office/drawing/2014/main" val="2009908965"/>
                  </a:ext>
                </a:extLst>
              </a:tr>
              <a:tr h="531796">
                <a:tc>
                  <a:txBody>
                    <a:bodyPr/>
                    <a:lstStyle/>
                    <a:p>
                      <a:r>
                        <a:rPr lang="en-US" dirty="0"/>
                        <a:t>903.0471</a:t>
                      </a:r>
                    </a:p>
                  </a:txBody>
                  <a:tcPr/>
                </a:tc>
                <a:tc>
                  <a:txBody>
                    <a:bodyPr/>
                    <a:lstStyle/>
                    <a:p>
                      <a:r>
                        <a:rPr lang="en-US" dirty="0"/>
                        <a:t>Violations of pretrial release</a:t>
                      </a:r>
                    </a:p>
                  </a:txBody>
                  <a:tcPr/>
                </a:tc>
                <a:extLst>
                  <a:ext uri="{0D108BD9-81ED-4DB2-BD59-A6C34878D82A}">
                    <a16:rowId xmlns:a16="http://schemas.microsoft.com/office/drawing/2014/main" val="267032199"/>
                  </a:ext>
                </a:extLst>
              </a:tr>
              <a:tr h="531796">
                <a:tc>
                  <a:txBody>
                    <a:bodyPr/>
                    <a:lstStyle/>
                    <a:p>
                      <a:r>
                        <a:rPr lang="en-US" dirty="0"/>
                        <a:t>907.041</a:t>
                      </a:r>
                    </a:p>
                  </a:txBody>
                  <a:tcPr/>
                </a:tc>
                <a:tc>
                  <a:txBody>
                    <a:bodyPr/>
                    <a:lstStyle/>
                    <a:p>
                      <a:r>
                        <a:rPr lang="en-US" dirty="0"/>
                        <a:t>Pretrial detention and release</a:t>
                      </a:r>
                    </a:p>
                  </a:txBody>
                  <a:tcPr/>
                </a:tc>
                <a:extLst>
                  <a:ext uri="{0D108BD9-81ED-4DB2-BD59-A6C34878D82A}">
                    <a16:rowId xmlns:a16="http://schemas.microsoft.com/office/drawing/2014/main" val="1894810136"/>
                  </a:ext>
                </a:extLst>
              </a:tr>
            </a:tbl>
          </a:graphicData>
        </a:graphic>
      </p:graphicFrame>
    </p:spTree>
    <p:extLst>
      <p:ext uri="{BB962C8B-B14F-4D97-AF65-F5344CB8AC3E}">
        <p14:creationId xmlns:p14="http://schemas.microsoft.com/office/powerpoint/2010/main" val="165245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EE6D-E382-5D6A-384F-8ED5C0A4B686}"/>
              </a:ext>
            </a:extLst>
          </p:cNvPr>
          <p:cNvSpPr>
            <a:spLocks noGrp="1"/>
          </p:cNvSpPr>
          <p:nvPr>
            <p:ph type="title"/>
          </p:nvPr>
        </p:nvSpPr>
        <p:spPr/>
        <p:txBody>
          <a:bodyPr/>
          <a:lstStyle/>
          <a:p>
            <a:r>
              <a:rPr lang="en-US" dirty="0"/>
              <a:t>903.011- Bond Schedule</a:t>
            </a:r>
          </a:p>
        </p:txBody>
      </p:sp>
      <p:sp>
        <p:nvSpPr>
          <p:cNvPr id="3" name="Content Placeholder 2">
            <a:extLst>
              <a:ext uri="{FF2B5EF4-FFF2-40B4-BE49-F238E27FC236}">
                <a16:creationId xmlns:a16="http://schemas.microsoft.com/office/drawing/2014/main" id="{BE677800-E6E4-7BFF-4967-D7C797A563F1}"/>
              </a:ext>
            </a:extLst>
          </p:cNvPr>
          <p:cNvSpPr>
            <a:spLocks noGrp="1"/>
          </p:cNvSpPr>
          <p:nvPr>
            <p:ph sz="half" idx="1"/>
          </p:nvPr>
        </p:nvSpPr>
        <p:spPr>
          <a:xfrm>
            <a:off x="838200" y="1825625"/>
            <a:ext cx="2549893" cy="4351338"/>
          </a:xfrm>
        </p:spPr>
        <p:txBody>
          <a:bodyPr/>
          <a:lstStyle/>
          <a:p>
            <a:r>
              <a:rPr lang="en-US" dirty="0"/>
              <a:t>Requires that the Supreme Court create a uniform bond schedule for bail eligible charges.</a:t>
            </a:r>
          </a:p>
        </p:txBody>
      </p:sp>
      <p:graphicFrame>
        <p:nvGraphicFramePr>
          <p:cNvPr id="8" name="Content Placeholder 3">
            <a:extLst>
              <a:ext uri="{FF2B5EF4-FFF2-40B4-BE49-F238E27FC236}">
                <a16:creationId xmlns:a16="http://schemas.microsoft.com/office/drawing/2014/main" id="{9E0E1308-208D-84FE-B0D7-7721DC76C3AB}"/>
              </a:ext>
            </a:extLst>
          </p:cNvPr>
          <p:cNvGraphicFramePr>
            <a:graphicFrameLocks noGrp="1"/>
          </p:cNvGraphicFramePr>
          <p:nvPr>
            <p:ph sz="half" idx="2"/>
            <p:extLst>
              <p:ext uri="{D42A27DB-BD31-4B8C-83A1-F6EECF244321}">
                <p14:modId xmlns:p14="http://schemas.microsoft.com/office/powerpoint/2010/main" val="941629915"/>
              </p:ext>
            </p:extLst>
          </p:nvPr>
        </p:nvGraphicFramePr>
        <p:xfrm>
          <a:off x="3898232" y="1825625"/>
          <a:ext cx="745556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05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E89A-165C-3439-A5ED-86B552892493}"/>
              </a:ext>
            </a:extLst>
          </p:cNvPr>
          <p:cNvSpPr>
            <a:spLocks noGrp="1"/>
          </p:cNvSpPr>
          <p:nvPr>
            <p:ph type="title"/>
          </p:nvPr>
        </p:nvSpPr>
        <p:spPr>
          <a:xfrm>
            <a:off x="5411931" y="452718"/>
            <a:ext cx="4638903" cy="1400530"/>
          </a:xfrm>
        </p:spPr>
        <p:txBody>
          <a:bodyPr vert="horz" lIns="91440" tIns="45720" rIns="91440" bIns="45720" rtlCol="0" anchor="t">
            <a:normAutofit/>
          </a:bodyPr>
          <a:lstStyle/>
          <a:p>
            <a:pPr>
              <a:lnSpc>
                <a:spcPct val="90000"/>
              </a:lnSpc>
            </a:pPr>
            <a:r>
              <a:rPr lang="en-US" sz="2300"/>
              <a:t>What the Supreme Court must consider in setting the amount or reviewing a petition for a deviation</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EB091DF0-DF54-E245-14B6-2E230FB28F2F}"/>
              </a:ext>
            </a:extLst>
          </p:cNvPr>
          <p:cNvPicPr>
            <a:picLocks noChangeAspect="1"/>
          </p:cNvPicPr>
          <p:nvPr/>
        </p:nvPicPr>
        <p:blipFill rotWithShape="1">
          <a:blip r:embed="rId7"/>
          <a:srcRect l="24623" r="26972"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5" name="Rectangle 2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AC23C32-8178-015F-8654-409DD2E27DBB}"/>
              </a:ext>
            </a:extLst>
          </p:cNvPr>
          <p:cNvSpPr>
            <a:spLocks noGrp="1"/>
          </p:cNvSpPr>
          <p:nvPr>
            <p:ph sz="half" idx="1"/>
          </p:nvPr>
        </p:nvSpPr>
        <p:spPr>
          <a:xfrm>
            <a:off x="5410950" y="2052918"/>
            <a:ext cx="4638903" cy="4195481"/>
          </a:xfrm>
        </p:spPr>
        <p:txBody>
          <a:bodyPr vert="horz" lIns="91440" tIns="45720" rIns="91440" bIns="45720" rtlCol="0">
            <a:normAutofit/>
          </a:bodyPr>
          <a:lstStyle/>
          <a:p>
            <a:r>
              <a:rPr lang="en-US"/>
              <a:t>The amount necessary to protect the community from the risk of physical harm, to assure the presence of the accused at trial, and to protect the integrity of the judicial process</a:t>
            </a:r>
          </a:p>
          <a:p>
            <a:pPr marL="0" indent="0"/>
            <a:endParaRPr lang="en-US"/>
          </a:p>
          <a:p>
            <a:endParaRPr lang="en-US"/>
          </a:p>
          <a:p>
            <a:endParaRPr lang="en-US"/>
          </a:p>
          <a:p>
            <a:pPr marL="0" indent="0"/>
            <a:endParaRPr lang="en-US"/>
          </a:p>
          <a:p>
            <a:endParaRPr lang="en-US" dirty="0"/>
          </a:p>
          <a:p>
            <a:pPr marL="0" indent="0"/>
            <a:endParaRPr lang="en-US"/>
          </a:p>
        </p:txBody>
      </p:sp>
    </p:spTree>
    <p:extLst>
      <p:ext uri="{BB962C8B-B14F-4D97-AF65-F5344CB8AC3E}">
        <p14:creationId xmlns:p14="http://schemas.microsoft.com/office/powerpoint/2010/main" val="99312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83E7-220A-0917-F1CD-C3D8479F136D}"/>
              </a:ext>
            </a:extLst>
          </p:cNvPr>
          <p:cNvSpPr>
            <a:spLocks noGrp="1"/>
          </p:cNvSpPr>
          <p:nvPr>
            <p:ph type="ctrTitle"/>
          </p:nvPr>
        </p:nvSpPr>
        <p:spPr>
          <a:xfrm>
            <a:off x="6683829" y="1447800"/>
            <a:ext cx="4397828" cy="3329581"/>
          </a:xfrm>
        </p:spPr>
        <p:txBody>
          <a:bodyPr>
            <a:normAutofit/>
          </a:bodyPr>
          <a:lstStyle/>
          <a:p>
            <a:pPr>
              <a:lnSpc>
                <a:spcPct val="90000"/>
              </a:lnSpc>
            </a:pPr>
            <a:r>
              <a:rPr lang="en-US" sz="3300"/>
              <a:t>The uniform bond schedule shall not bind a judge in an individual case who is conducting a first appearance or bail determination</a:t>
            </a:r>
          </a:p>
        </p:txBody>
      </p:sp>
      <p:pic>
        <p:nvPicPr>
          <p:cNvPr id="10" name="Graphic 5" descr="Judge">
            <a:extLst>
              <a:ext uri="{FF2B5EF4-FFF2-40B4-BE49-F238E27FC236}">
                <a16:creationId xmlns:a16="http://schemas.microsoft.com/office/drawing/2014/main" id="{1E4DD0BF-6D22-DC0F-92FE-7BC7D06B8A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854" y="703489"/>
            <a:ext cx="5450557" cy="5450557"/>
          </a:xfrm>
          <a:prstGeom prst="rect">
            <a:avLst/>
          </a:prstGeom>
          <a:effectLst/>
        </p:spPr>
      </p:pic>
    </p:spTree>
    <p:extLst>
      <p:ext uri="{BB962C8B-B14F-4D97-AF65-F5344CB8AC3E}">
        <p14:creationId xmlns:p14="http://schemas.microsoft.com/office/powerpoint/2010/main" val="279188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F210EAA5-35D3-5EFD-93C7-9497CBCA5623}"/>
              </a:ext>
            </a:extLst>
          </p:cNvPr>
          <p:cNvSpPr>
            <a:spLocks noGrp="1"/>
          </p:cNvSpPr>
          <p:nvPr>
            <p:ph type="subTitle" idx="1"/>
          </p:nvPr>
        </p:nvSpPr>
        <p:spPr>
          <a:xfrm>
            <a:off x="1154955" y="4777380"/>
            <a:ext cx="6974911" cy="861420"/>
          </a:xfrm>
        </p:spPr>
        <p:txBody>
          <a:bodyPr>
            <a:normAutofit/>
          </a:bodyPr>
          <a:lstStyle/>
          <a:p>
            <a:r>
              <a:rPr lang="en-US" sz="1900">
                <a:solidFill>
                  <a:schemeClr val="tx1">
                    <a:lumMod val="85000"/>
                    <a:lumOff val="15000"/>
                  </a:schemeClr>
                </a:solidFill>
              </a:rPr>
              <a:t>An accused cannot be released before the hearing if any of the criteria on the following charts exist</a:t>
            </a:r>
          </a:p>
        </p:txBody>
      </p:sp>
      <p:sp>
        <p:nvSpPr>
          <p:cNvPr id="2" name="Title 1">
            <a:extLst>
              <a:ext uri="{FF2B5EF4-FFF2-40B4-BE49-F238E27FC236}">
                <a16:creationId xmlns:a16="http://schemas.microsoft.com/office/drawing/2014/main" id="{AF5459E0-B32D-1064-B6AB-FCAD6BE58A8F}"/>
              </a:ext>
            </a:extLst>
          </p:cNvPr>
          <p:cNvSpPr>
            <a:spLocks noGrp="1"/>
          </p:cNvSpPr>
          <p:nvPr>
            <p:ph type="ctrTitle"/>
          </p:nvPr>
        </p:nvSpPr>
        <p:spPr>
          <a:xfrm>
            <a:off x="1154955" y="1447800"/>
            <a:ext cx="6974915" cy="3329581"/>
          </a:xfrm>
        </p:spPr>
        <p:txBody>
          <a:bodyPr>
            <a:normAutofit/>
          </a:bodyPr>
          <a:lstStyle/>
          <a:p>
            <a:pPr>
              <a:lnSpc>
                <a:spcPct val="90000"/>
              </a:lnSpc>
            </a:pPr>
            <a:r>
              <a:rPr lang="en-US" dirty="0"/>
              <a:t>Additional requirements of 903.011</a:t>
            </a:r>
            <a:endParaRPr lang="en-US"/>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4111195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76F0E09-0317-13DC-BBF1-E89A970DECAF}"/>
              </a:ext>
            </a:extLst>
          </p:cNvPr>
          <p:cNvGraphicFramePr>
            <a:graphicFrameLocks noGrp="1"/>
          </p:cNvGraphicFramePr>
          <p:nvPr>
            <p:extLst>
              <p:ext uri="{D42A27DB-BD31-4B8C-83A1-F6EECF244321}">
                <p14:modId xmlns:p14="http://schemas.microsoft.com/office/powerpoint/2010/main" val="1901877399"/>
              </p:ext>
            </p:extLst>
          </p:nvPr>
        </p:nvGraphicFramePr>
        <p:xfrm>
          <a:off x="2032000" y="327259"/>
          <a:ext cx="8128000" cy="64922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573997406"/>
                    </a:ext>
                  </a:extLst>
                </a:gridCol>
              </a:tblGrid>
              <a:tr h="315614">
                <a:tc>
                  <a:txBody>
                    <a:bodyPr/>
                    <a:lstStyle/>
                    <a:p>
                      <a:endParaRPr lang="en-US"/>
                    </a:p>
                  </a:txBody>
                  <a:tcPr/>
                </a:tc>
                <a:extLst>
                  <a:ext uri="{0D108BD9-81ED-4DB2-BD59-A6C34878D82A}">
                    <a16:rowId xmlns:a16="http://schemas.microsoft.com/office/drawing/2014/main" val="2549294671"/>
                  </a:ext>
                </a:extLst>
              </a:tr>
              <a:tr h="552324">
                <a:tc>
                  <a:txBody>
                    <a:bodyPr/>
                    <a:lstStyle/>
                    <a:p>
                      <a:r>
                        <a:rPr lang="en-US" dirty="0"/>
                        <a:t>It is a felony arrest and they were on pretrial release, probation, or community control</a:t>
                      </a:r>
                    </a:p>
                  </a:txBody>
                  <a:tcPr/>
                </a:tc>
                <a:extLst>
                  <a:ext uri="{0D108BD9-81ED-4DB2-BD59-A6C34878D82A}">
                    <a16:rowId xmlns:a16="http://schemas.microsoft.com/office/drawing/2014/main" val="2121680399"/>
                  </a:ext>
                </a:extLst>
              </a:tr>
              <a:tr h="552324">
                <a:tc>
                  <a:txBody>
                    <a:bodyPr/>
                    <a:lstStyle/>
                    <a:p>
                      <a:r>
                        <a:rPr lang="en-US" dirty="0"/>
                        <a:t>At the time of the arrest they were designated as a sexual offender or sexual predator</a:t>
                      </a:r>
                    </a:p>
                  </a:txBody>
                  <a:tcPr/>
                </a:tc>
                <a:extLst>
                  <a:ext uri="{0D108BD9-81ED-4DB2-BD59-A6C34878D82A}">
                    <a16:rowId xmlns:a16="http://schemas.microsoft.com/office/drawing/2014/main" val="1589582231"/>
                  </a:ext>
                </a:extLst>
              </a:tr>
              <a:tr h="315614">
                <a:tc>
                  <a:txBody>
                    <a:bodyPr/>
                    <a:lstStyle/>
                    <a:p>
                      <a:r>
                        <a:rPr lang="en-US" dirty="0"/>
                        <a:t>They were previously sentenced under certain enhancement statutes (e.g. </a:t>
                      </a:r>
                      <a:r>
                        <a:rPr lang="en-US" dirty="0" err="1"/>
                        <a:t>prr</a:t>
                      </a:r>
                      <a:r>
                        <a:rPr lang="en-US" dirty="0"/>
                        <a:t>, </a:t>
                      </a:r>
                      <a:r>
                        <a:rPr lang="en-US" dirty="0" err="1"/>
                        <a:t>hvfo</a:t>
                      </a:r>
                      <a:r>
                        <a:rPr lang="en-US" dirty="0"/>
                        <a:t>)</a:t>
                      </a:r>
                    </a:p>
                  </a:txBody>
                  <a:tcPr/>
                </a:tc>
                <a:extLst>
                  <a:ext uri="{0D108BD9-81ED-4DB2-BD59-A6C34878D82A}">
                    <a16:rowId xmlns:a16="http://schemas.microsoft.com/office/drawing/2014/main" val="240278288"/>
                  </a:ext>
                </a:extLst>
              </a:tr>
              <a:tr h="315614">
                <a:tc>
                  <a:txBody>
                    <a:bodyPr/>
                    <a:lstStyle/>
                    <a:p>
                      <a:r>
                        <a:rPr lang="en-US" dirty="0"/>
                        <a:t>They were arrested 3 or more times in the last 6 months</a:t>
                      </a:r>
                    </a:p>
                  </a:txBody>
                  <a:tcPr/>
                </a:tc>
                <a:extLst>
                  <a:ext uri="{0D108BD9-81ED-4DB2-BD59-A6C34878D82A}">
                    <a16:rowId xmlns:a16="http://schemas.microsoft.com/office/drawing/2014/main" val="2571327180"/>
                  </a:ext>
                </a:extLst>
              </a:tr>
              <a:tr h="315614">
                <a:tc>
                  <a:txBody>
                    <a:bodyPr/>
                    <a:lstStyle/>
                    <a:p>
                      <a:r>
                        <a:rPr lang="en-US" dirty="0"/>
                        <a:t>The arrest is for a capital felony, life felony, 1</a:t>
                      </a:r>
                      <a:r>
                        <a:rPr lang="en-US" baseline="30000" dirty="0"/>
                        <a:t>st</a:t>
                      </a:r>
                      <a:r>
                        <a:rPr lang="en-US" dirty="0"/>
                        <a:t> degree felony or 2</a:t>
                      </a:r>
                      <a:r>
                        <a:rPr lang="en-US" baseline="30000" dirty="0"/>
                        <a:t>nd</a:t>
                      </a:r>
                      <a:r>
                        <a:rPr lang="en-US" dirty="0"/>
                        <a:t> degree felony</a:t>
                      </a:r>
                    </a:p>
                  </a:txBody>
                  <a:tcPr/>
                </a:tc>
                <a:extLst>
                  <a:ext uri="{0D108BD9-81ED-4DB2-BD59-A6C34878D82A}">
                    <a16:rowId xmlns:a16="http://schemas.microsoft.com/office/drawing/2014/main" val="471750954"/>
                  </a:ext>
                </a:extLst>
              </a:tr>
              <a:tr h="315614">
                <a:tc>
                  <a:txBody>
                    <a:bodyPr/>
                    <a:lstStyle/>
                    <a:p>
                      <a:r>
                        <a:rPr lang="en-US" dirty="0"/>
                        <a:t>The arrest is a homicide (attempt, solicitation or conspiracy included)</a:t>
                      </a:r>
                    </a:p>
                  </a:txBody>
                  <a:tcPr/>
                </a:tc>
                <a:extLst>
                  <a:ext uri="{0D108BD9-81ED-4DB2-BD59-A6C34878D82A}">
                    <a16:rowId xmlns:a16="http://schemas.microsoft.com/office/drawing/2014/main" val="3371394854"/>
                  </a:ext>
                </a:extLst>
              </a:tr>
              <a:tr h="1025744">
                <a:tc>
                  <a:txBody>
                    <a:bodyPr/>
                    <a:lstStyle/>
                    <a:p>
                      <a:r>
                        <a:rPr lang="en-US" dirty="0"/>
                        <a:t>The arrest is for certain riot, felony, dv by strangulation, dv, stalking, mob intimidation, assault or battery on a LEO (or </a:t>
                      </a:r>
                      <a:r>
                        <a:rPr lang="en-US" dirty="0" err="1"/>
                        <a:t>juvi</a:t>
                      </a:r>
                      <a:r>
                        <a:rPr lang="en-US" dirty="0"/>
                        <a:t> PO or detention staff, health services personnel, assault or battery on a person 65 or </a:t>
                      </a:r>
                      <a:r>
                        <a:rPr lang="en-US" dirty="0" err="1"/>
                        <a:t>oldge</a:t>
                      </a:r>
                      <a:r>
                        <a:rPr lang="en-US" dirty="0"/>
                        <a:t>, robbery, burglary, carjacking, or resisting an officer with violence</a:t>
                      </a:r>
                    </a:p>
                  </a:txBody>
                  <a:tcPr/>
                </a:tc>
                <a:extLst>
                  <a:ext uri="{0D108BD9-81ED-4DB2-BD59-A6C34878D82A}">
                    <a16:rowId xmlns:a16="http://schemas.microsoft.com/office/drawing/2014/main" val="1643954042"/>
                  </a:ext>
                </a:extLst>
              </a:tr>
              <a:tr h="552324">
                <a:tc>
                  <a:txBody>
                    <a:bodyPr/>
                    <a:lstStyle/>
                    <a:p>
                      <a:r>
                        <a:rPr lang="en-US" dirty="0"/>
                        <a:t>The arrest if for kidnapping, false imprisonment, human trafficking, or human smuggling</a:t>
                      </a:r>
                    </a:p>
                  </a:txBody>
                  <a:tcPr/>
                </a:tc>
                <a:extLst>
                  <a:ext uri="{0D108BD9-81ED-4DB2-BD59-A6C34878D82A}">
                    <a16:rowId xmlns:a16="http://schemas.microsoft.com/office/drawing/2014/main" val="1735430158"/>
                  </a:ext>
                </a:extLst>
              </a:tr>
              <a:tr h="552324">
                <a:tc>
                  <a:txBody>
                    <a:bodyPr/>
                    <a:lstStyle/>
                    <a:p>
                      <a:r>
                        <a:rPr lang="en-US" dirty="0"/>
                        <a:t>The arrest is for possession of a firearm or ammo by a felon VCC, or person subject to certain dv injunctions</a:t>
                      </a:r>
                    </a:p>
                  </a:txBody>
                  <a:tcPr/>
                </a:tc>
                <a:extLst>
                  <a:ext uri="{0D108BD9-81ED-4DB2-BD59-A6C34878D82A}">
                    <a16:rowId xmlns:a16="http://schemas.microsoft.com/office/drawing/2014/main" val="130713328"/>
                  </a:ext>
                </a:extLst>
              </a:tr>
              <a:tr h="315614">
                <a:tc>
                  <a:txBody>
                    <a:bodyPr/>
                    <a:lstStyle/>
                    <a:p>
                      <a:r>
                        <a:rPr lang="en-US" dirty="0"/>
                        <a:t>The arrest is for numerated sex offenses</a:t>
                      </a:r>
                    </a:p>
                  </a:txBody>
                  <a:tcPr/>
                </a:tc>
                <a:extLst>
                  <a:ext uri="{0D108BD9-81ED-4DB2-BD59-A6C34878D82A}">
                    <a16:rowId xmlns:a16="http://schemas.microsoft.com/office/drawing/2014/main" val="433578437"/>
                  </a:ext>
                </a:extLst>
              </a:tr>
            </a:tbl>
          </a:graphicData>
        </a:graphic>
      </p:graphicFrame>
    </p:spTree>
    <p:extLst>
      <p:ext uri="{BB962C8B-B14F-4D97-AF65-F5344CB8AC3E}">
        <p14:creationId xmlns:p14="http://schemas.microsoft.com/office/powerpoint/2010/main" val="330403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D905BBE-4138-3294-7B35-C5AD898F0BA8}"/>
              </a:ext>
            </a:extLst>
          </p:cNvPr>
          <p:cNvGraphicFramePr>
            <a:graphicFrameLocks noGrp="1"/>
          </p:cNvGraphicFramePr>
          <p:nvPr>
            <p:extLst>
              <p:ext uri="{D42A27DB-BD31-4B8C-83A1-F6EECF244321}">
                <p14:modId xmlns:p14="http://schemas.microsoft.com/office/powerpoint/2010/main" val="4176434842"/>
              </p:ext>
            </p:extLst>
          </p:nvPr>
        </p:nvGraphicFramePr>
        <p:xfrm>
          <a:off x="2032000" y="719666"/>
          <a:ext cx="8128000" cy="5036238"/>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61616474"/>
                    </a:ext>
                  </a:extLst>
                </a:gridCol>
              </a:tblGrid>
              <a:tr h="592730">
                <a:tc>
                  <a:txBody>
                    <a:bodyPr/>
                    <a:lstStyle/>
                    <a:p>
                      <a:endParaRPr lang="en-US" dirty="0"/>
                    </a:p>
                  </a:txBody>
                  <a:tcPr/>
                </a:tc>
                <a:extLst>
                  <a:ext uri="{0D108BD9-81ED-4DB2-BD59-A6C34878D82A}">
                    <a16:rowId xmlns:a16="http://schemas.microsoft.com/office/drawing/2014/main" val="2281004508"/>
                  </a:ext>
                </a:extLst>
              </a:tr>
              <a:tr h="592730">
                <a:tc>
                  <a:txBody>
                    <a:bodyPr/>
                    <a:lstStyle/>
                    <a:p>
                      <a:r>
                        <a:rPr lang="en-US" dirty="0"/>
                        <a:t>The arrest is for a numerated offenses against the elderly or disabled</a:t>
                      </a:r>
                    </a:p>
                  </a:txBody>
                  <a:tcPr/>
                </a:tc>
                <a:extLst>
                  <a:ext uri="{0D108BD9-81ED-4DB2-BD59-A6C34878D82A}">
                    <a16:rowId xmlns:a16="http://schemas.microsoft.com/office/drawing/2014/main" val="4231651124"/>
                  </a:ext>
                </a:extLst>
              </a:tr>
              <a:tr h="592730">
                <a:tc>
                  <a:txBody>
                    <a:bodyPr/>
                    <a:lstStyle/>
                    <a:p>
                      <a:r>
                        <a:rPr lang="en-US" dirty="0"/>
                        <a:t>The arrest is for child abuse or aggravated child abuse</a:t>
                      </a:r>
                    </a:p>
                  </a:txBody>
                  <a:tcPr/>
                </a:tc>
                <a:extLst>
                  <a:ext uri="{0D108BD9-81ED-4DB2-BD59-A6C34878D82A}">
                    <a16:rowId xmlns:a16="http://schemas.microsoft.com/office/drawing/2014/main" val="724356725"/>
                  </a:ext>
                </a:extLst>
              </a:tr>
              <a:tr h="592730">
                <a:tc>
                  <a:txBody>
                    <a:bodyPr/>
                    <a:lstStyle/>
                    <a:p>
                      <a:r>
                        <a:rPr lang="en-US" dirty="0"/>
                        <a:t>The arrest is for arson or numerated riot offenses</a:t>
                      </a:r>
                    </a:p>
                  </a:txBody>
                  <a:tcPr/>
                </a:tc>
                <a:extLst>
                  <a:ext uri="{0D108BD9-81ED-4DB2-BD59-A6C34878D82A}">
                    <a16:rowId xmlns:a16="http://schemas.microsoft.com/office/drawing/2014/main" val="971571055"/>
                  </a:ext>
                </a:extLst>
              </a:tr>
              <a:tr h="592730">
                <a:tc>
                  <a:txBody>
                    <a:bodyPr/>
                    <a:lstStyle/>
                    <a:p>
                      <a:r>
                        <a:rPr lang="en-US" dirty="0"/>
                        <a:t>The arrest is for escaping or numerated tampering offenses</a:t>
                      </a:r>
                    </a:p>
                  </a:txBody>
                  <a:tcPr/>
                </a:tc>
                <a:extLst>
                  <a:ext uri="{0D108BD9-81ED-4DB2-BD59-A6C34878D82A}">
                    <a16:rowId xmlns:a16="http://schemas.microsoft.com/office/drawing/2014/main" val="2430193386"/>
                  </a:ext>
                </a:extLst>
              </a:tr>
              <a:tr h="592730">
                <a:tc>
                  <a:txBody>
                    <a:bodyPr/>
                    <a:lstStyle/>
                    <a:p>
                      <a:r>
                        <a:rPr lang="en-US" dirty="0"/>
                        <a:t>The arrest is for numerated gang offenses</a:t>
                      </a:r>
                    </a:p>
                  </a:txBody>
                  <a:tcPr/>
                </a:tc>
                <a:extLst>
                  <a:ext uri="{0D108BD9-81ED-4DB2-BD59-A6C34878D82A}">
                    <a16:rowId xmlns:a16="http://schemas.microsoft.com/office/drawing/2014/main" val="4105832664"/>
                  </a:ext>
                </a:extLst>
              </a:tr>
              <a:tr h="592730">
                <a:tc>
                  <a:txBody>
                    <a:bodyPr/>
                    <a:lstStyle/>
                    <a:p>
                      <a:r>
                        <a:rPr lang="en-US" dirty="0"/>
                        <a:t>The arrest is for trafficking in controlled substances</a:t>
                      </a:r>
                    </a:p>
                  </a:txBody>
                  <a:tcPr/>
                </a:tc>
                <a:extLst>
                  <a:ext uri="{0D108BD9-81ED-4DB2-BD59-A6C34878D82A}">
                    <a16:rowId xmlns:a16="http://schemas.microsoft.com/office/drawing/2014/main" val="1869137204"/>
                  </a:ext>
                </a:extLst>
              </a:tr>
              <a:tr h="443564">
                <a:tc>
                  <a:txBody>
                    <a:bodyPr/>
                    <a:lstStyle/>
                    <a:p>
                      <a:r>
                        <a:rPr lang="en-US" dirty="0"/>
                        <a:t>The arrest is for racketeering</a:t>
                      </a:r>
                    </a:p>
                  </a:txBody>
                  <a:tcPr/>
                </a:tc>
                <a:extLst>
                  <a:ext uri="{0D108BD9-81ED-4DB2-BD59-A6C34878D82A}">
                    <a16:rowId xmlns:a16="http://schemas.microsoft.com/office/drawing/2014/main" val="76878087"/>
                  </a:ext>
                </a:extLst>
              </a:tr>
              <a:tr h="443564">
                <a:tc>
                  <a:txBody>
                    <a:bodyPr/>
                    <a:lstStyle/>
                    <a:p>
                      <a:r>
                        <a:rPr lang="en-US" dirty="0"/>
                        <a:t>The arrest is for failure to appear</a:t>
                      </a:r>
                    </a:p>
                  </a:txBody>
                  <a:tcPr/>
                </a:tc>
                <a:extLst>
                  <a:ext uri="{0D108BD9-81ED-4DB2-BD59-A6C34878D82A}">
                    <a16:rowId xmlns:a16="http://schemas.microsoft.com/office/drawing/2014/main" val="4092507314"/>
                  </a:ext>
                </a:extLst>
              </a:tr>
            </a:tbl>
          </a:graphicData>
        </a:graphic>
      </p:graphicFrame>
    </p:spTree>
    <p:extLst>
      <p:ext uri="{BB962C8B-B14F-4D97-AF65-F5344CB8AC3E}">
        <p14:creationId xmlns:p14="http://schemas.microsoft.com/office/powerpoint/2010/main" val="1221984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1741</TotalTime>
  <Words>1049</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HOUSE BILL 1627</vt:lpstr>
      <vt:lpstr>PowerPoint Presentation</vt:lpstr>
      <vt:lpstr>Makes changes to the following Florida Statutes:</vt:lpstr>
      <vt:lpstr>903.011- Bond Schedule</vt:lpstr>
      <vt:lpstr>What the Supreme Court must consider in setting the amount or reviewing a petition for a deviation</vt:lpstr>
      <vt:lpstr>The uniform bond schedule shall not bind a judge in an individual case who is conducting a first appearance or bail determination</vt:lpstr>
      <vt:lpstr>Additional requirements of 903.011</vt:lpstr>
      <vt:lpstr>PowerPoint Presentation</vt:lpstr>
      <vt:lpstr>PowerPoint Presentation</vt:lpstr>
      <vt:lpstr>PowerPoint Presentation</vt:lpstr>
      <vt:lpstr>Will it really?</vt:lpstr>
      <vt:lpstr>Additional results</vt:lpstr>
      <vt:lpstr>PowerPoint Presentation</vt:lpstr>
      <vt:lpstr>Potential conditions of release</vt:lpstr>
      <vt:lpstr>PowerPoint Presentation</vt:lpstr>
      <vt:lpstr>903.0471 Violation of conditional release</vt:lpstr>
      <vt:lpstr>907.041 Pretrial detention and release</vt:lpstr>
      <vt:lpstr>Additional changes</vt:lpstr>
      <vt:lpstr>PowerPoint Presentation</vt:lpstr>
      <vt:lpstr>PowerPoint Presentation</vt:lpstr>
      <vt:lpstr>Questions, comments, 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1627</dc:title>
  <dc:creator>Darrow II, Rexford</dc:creator>
  <cp:lastModifiedBy>Rytell, Crystal L</cp:lastModifiedBy>
  <cp:revision>5</cp:revision>
  <dcterms:created xsi:type="dcterms:W3CDTF">2023-10-03T14:56:43Z</dcterms:created>
  <dcterms:modified xsi:type="dcterms:W3CDTF">2023-11-17T08:04:31Z</dcterms:modified>
</cp:coreProperties>
</file>