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2" r:id="rId4"/>
  </p:sldMasterIdLst>
  <p:notesMasterIdLst>
    <p:notesMasterId r:id="rId28"/>
  </p:notesMasterIdLst>
  <p:sldIdLst>
    <p:sldId id="299" r:id="rId5"/>
    <p:sldId id="327" r:id="rId6"/>
    <p:sldId id="333" r:id="rId7"/>
    <p:sldId id="278" r:id="rId8"/>
    <p:sldId id="331" r:id="rId9"/>
    <p:sldId id="335" r:id="rId10"/>
    <p:sldId id="330" r:id="rId11"/>
    <p:sldId id="337" r:id="rId12"/>
    <p:sldId id="342" r:id="rId13"/>
    <p:sldId id="352" r:id="rId14"/>
    <p:sldId id="271" r:id="rId15"/>
    <p:sldId id="334" r:id="rId16"/>
    <p:sldId id="344" r:id="rId17"/>
    <p:sldId id="347" r:id="rId18"/>
    <p:sldId id="339" r:id="rId19"/>
    <p:sldId id="341" r:id="rId20"/>
    <p:sldId id="343" r:id="rId21"/>
    <p:sldId id="353" r:id="rId22"/>
    <p:sldId id="355" r:id="rId23"/>
    <p:sldId id="354" r:id="rId24"/>
    <p:sldId id="348" r:id="rId25"/>
    <p:sldId id="356" r:id="rId26"/>
    <p:sldId id="357"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ie Souza" initials="KS" lastIdx="10" clrIdx="0"/>
  <p:cmAuthor id="2" name="Mary Ann G" initials="MAG" lastIdx="2" clrIdx="1">
    <p:extLst>
      <p:ext uri="{19B8F6BF-5375-455C-9EA6-DF929625EA0E}">
        <p15:presenceInfo xmlns:p15="http://schemas.microsoft.com/office/powerpoint/2012/main" userId="4818c4fc099a9048" providerId="Windows Live"/>
      </p:ext>
    </p:extLst>
  </p:cmAuthor>
  <p:cmAuthor id="3" name="Mary Ann Guerra" initials="MAG" lastIdx="1" clrIdx="2">
    <p:extLst>
      <p:ext uri="{19B8F6BF-5375-455C-9EA6-DF929625EA0E}">
        <p15:presenceInfo xmlns:p15="http://schemas.microsoft.com/office/powerpoint/2012/main" userId="Mary Ann Guerra" providerId="None"/>
      </p:ext>
    </p:extLst>
  </p:cmAuthor>
  <p:cmAuthor id="4" name="Mary Ann Guerra" initials="MG" lastIdx="4" clrIdx="3">
    <p:extLst>
      <p:ext uri="{19B8F6BF-5375-455C-9EA6-DF929625EA0E}">
        <p15:presenceInfo xmlns:p15="http://schemas.microsoft.com/office/powerpoint/2012/main" userId="S::maryann@dlcmhc.com::fbaae613-2828-40c7-924c-32f72f0fcab1" providerId="AD"/>
      </p:ext>
    </p:extLst>
  </p:cmAuthor>
  <p:cmAuthor id="5" name="Nate Carrington" initials="NC" lastIdx="1" clrIdx="4">
    <p:extLst>
      <p:ext uri="{19B8F6BF-5375-455C-9EA6-DF929625EA0E}">
        <p15:presenceInfo xmlns:p15="http://schemas.microsoft.com/office/powerpoint/2012/main" userId="S::NATEC@dlcmhc.com::6f010a21-60b3-4a8c-be1b-32fb52d6177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5775A7-07CD-8F0C-E0F8-3911E1A94EAC}" v="8" dt="2023-10-17T14:37:07.405"/>
    <p1510:client id="{7A542F3B-08DA-92AD-D5A3-31A8C411AE2A}" v="192" dt="2023-10-16T13:58:37.586"/>
    <p1510:client id="{E58BF660-D194-1206-43F7-B8616EB59A79}" v="37" dt="2023-10-17T14:23:43.568"/>
    <p1510:client id="{EFE48F92-A5D7-4EF0-ABC2-274B16D8C5FB}" v="2440" dt="2023-10-17T12:59:43.3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96" y="5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diagrams/_rels/data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0D2EEA-9509-477F-8289-A93FCCC214E5}"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20936BC1-A330-48BA-922B-760B643348DE}">
      <dgm:prSet/>
      <dgm:spPr/>
      <dgm:t>
        <a:bodyPr/>
        <a:lstStyle/>
        <a:p>
          <a:r>
            <a:rPr lang="en-US"/>
            <a:t>The Act intended to:</a:t>
          </a:r>
        </a:p>
      </dgm:t>
    </dgm:pt>
    <dgm:pt modelId="{4862C2F0-2FA0-40D6-98FA-B318A83C5E47}" type="parTrans" cxnId="{01595244-A6C7-44C0-9A65-2E23803DF37C}">
      <dgm:prSet/>
      <dgm:spPr/>
      <dgm:t>
        <a:bodyPr/>
        <a:lstStyle/>
        <a:p>
          <a:endParaRPr lang="en-US"/>
        </a:p>
      </dgm:t>
    </dgm:pt>
    <dgm:pt modelId="{8F17E797-78D9-4D0C-993F-F4AF1E0AD016}" type="sibTrans" cxnId="{01595244-A6C7-44C0-9A65-2E23803DF37C}">
      <dgm:prSet/>
      <dgm:spPr/>
      <dgm:t>
        <a:bodyPr/>
        <a:lstStyle/>
        <a:p>
          <a:endParaRPr lang="en-US"/>
        </a:p>
      </dgm:t>
    </dgm:pt>
    <dgm:pt modelId="{9BE0E108-EA6B-4B73-8AF6-F58AC75E0FDD}">
      <dgm:prSet/>
      <dgm:spPr/>
      <dgm:t>
        <a:bodyPr/>
        <a:lstStyle/>
        <a:p>
          <a:pPr rtl="0"/>
          <a:r>
            <a:rPr lang="en-US"/>
            <a:t>Encourage voluntary </a:t>
          </a:r>
          <a:r>
            <a:rPr lang="en-US">
              <a:latin typeface="Corbel" panose="020B0503020204020204"/>
            </a:rPr>
            <a:t>admissions as</a:t>
          </a:r>
          <a:r>
            <a:rPr lang="en-US"/>
            <a:t> opposed to involuntary (when the person was competent to consent).</a:t>
          </a:r>
        </a:p>
      </dgm:t>
    </dgm:pt>
    <dgm:pt modelId="{83DE2412-86EF-4215-A8EA-77F758AD4B47}" type="parTrans" cxnId="{02164EE7-907E-4560-95DD-32BF8A223289}">
      <dgm:prSet/>
      <dgm:spPr/>
      <dgm:t>
        <a:bodyPr/>
        <a:lstStyle/>
        <a:p>
          <a:endParaRPr lang="en-US"/>
        </a:p>
      </dgm:t>
    </dgm:pt>
    <dgm:pt modelId="{54090A32-4FFD-4D3B-9136-79D5C8ACBAF4}" type="sibTrans" cxnId="{02164EE7-907E-4560-95DD-32BF8A223289}">
      <dgm:prSet/>
      <dgm:spPr/>
      <dgm:t>
        <a:bodyPr/>
        <a:lstStyle/>
        <a:p>
          <a:endParaRPr lang="en-US"/>
        </a:p>
      </dgm:t>
    </dgm:pt>
    <dgm:pt modelId="{94B02903-4C23-4B68-B59E-433DEDF1AA61}">
      <dgm:prSet/>
      <dgm:spPr/>
      <dgm:t>
        <a:bodyPr/>
        <a:lstStyle/>
        <a:p>
          <a:r>
            <a:rPr lang="en-US"/>
            <a:t>Separate the process of hospitalization from the process of legal incompetency.</a:t>
          </a:r>
        </a:p>
      </dgm:t>
    </dgm:pt>
    <dgm:pt modelId="{9EEBECEA-DF30-46C6-9E77-A86018FE2BD6}" type="parTrans" cxnId="{B1ED051E-5718-4B07-8BE0-C95CACF07DB5}">
      <dgm:prSet/>
      <dgm:spPr/>
      <dgm:t>
        <a:bodyPr/>
        <a:lstStyle/>
        <a:p>
          <a:endParaRPr lang="en-US"/>
        </a:p>
      </dgm:t>
    </dgm:pt>
    <dgm:pt modelId="{CEE477FA-105D-4371-AD34-0ADFE88281B6}" type="sibTrans" cxnId="{B1ED051E-5718-4B07-8BE0-C95CACF07DB5}">
      <dgm:prSet/>
      <dgm:spPr/>
      <dgm:t>
        <a:bodyPr/>
        <a:lstStyle/>
        <a:p>
          <a:endParaRPr lang="en-US"/>
        </a:p>
      </dgm:t>
    </dgm:pt>
    <dgm:pt modelId="{35AD4580-EF5E-4D94-9F94-C784A454CAA9}">
      <dgm:prSet/>
      <dgm:spPr/>
      <dgm:t>
        <a:bodyPr/>
        <a:lstStyle/>
        <a:p>
          <a:r>
            <a:rPr lang="en-US"/>
            <a:t>Increase community care of persons with mental illnesses and to facilitate persons’ return to normal community life. </a:t>
          </a:r>
        </a:p>
      </dgm:t>
    </dgm:pt>
    <dgm:pt modelId="{B221B9B2-E61D-41F2-A437-BC9B40EEFAC1}" type="parTrans" cxnId="{E10E9B88-E400-4290-B3D8-E61CE351A4F7}">
      <dgm:prSet/>
      <dgm:spPr/>
      <dgm:t>
        <a:bodyPr/>
        <a:lstStyle/>
        <a:p>
          <a:endParaRPr lang="en-US"/>
        </a:p>
      </dgm:t>
    </dgm:pt>
    <dgm:pt modelId="{DE34B4FD-B511-46B9-885F-22B401195848}" type="sibTrans" cxnId="{E10E9B88-E400-4290-B3D8-E61CE351A4F7}">
      <dgm:prSet/>
      <dgm:spPr/>
      <dgm:t>
        <a:bodyPr/>
        <a:lstStyle/>
        <a:p>
          <a:endParaRPr lang="en-US"/>
        </a:p>
      </dgm:t>
    </dgm:pt>
    <dgm:pt modelId="{C36AF56F-5DAB-4805-9F96-7D3FEA9D4000}" type="pres">
      <dgm:prSet presAssocID="{840D2EEA-9509-477F-8289-A93FCCC214E5}" presName="vert0" presStyleCnt="0">
        <dgm:presLayoutVars>
          <dgm:dir/>
          <dgm:animOne val="branch"/>
          <dgm:animLvl val="lvl"/>
        </dgm:presLayoutVars>
      </dgm:prSet>
      <dgm:spPr/>
    </dgm:pt>
    <dgm:pt modelId="{FA0014A4-407D-4B98-8AFA-B77019CE2C72}" type="pres">
      <dgm:prSet presAssocID="{20936BC1-A330-48BA-922B-760B643348DE}" presName="thickLine" presStyleLbl="alignNode1" presStyleIdx="0" presStyleCnt="1"/>
      <dgm:spPr/>
    </dgm:pt>
    <dgm:pt modelId="{7F1A4CE7-C8B4-482D-B3C4-5BF8A0F3C59A}" type="pres">
      <dgm:prSet presAssocID="{20936BC1-A330-48BA-922B-760B643348DE}" presName="horz1" presStyleCnt="0"/>
      <dgm:spPr/>
    </dgm:pt>
    <dgm:pt modelId="{BC679587-CB1D-4C52-A7E8-CC9429974EAD}" type="pres">
      <dgm:prSet presAssocID="{20936BC1-A330-48BA-922B-760B643348DE}" presName="tx1" presStyleLbl="revTx" presStyleIdx="0" presStyleCnt="4"/>
      <dgm:spPr/>
    </dgm:pt>
    <dgm:pt modelId="{3870198D-B25E-4B61-B441-54D8239FB212}" type="pres">
      <dgm:prSet presAssocID="{20936BC1-A330-48BA-922B-760B643348DE}" presName="vert1" presStyleCnt="0"/>
      <dgm:spPr/>
    </dgm:pt>
    <dgm:pt modelId="{5A22DAF3-8D3D-40C9-B418-290D6551EFB3}" type="pres">
      <dgm:prSet presAssocID="{9BE0E108-EA6B-4B73-8AF6-F58AC75E0FDD}" presName="vertSpace2a" presStyleCnt="0"/>
      <dgm:spPr/>
    </dgm:pt>
    <dgm:pt modelId="{F4B2832E-1BE1-4728-9575-FA780B559B42}" type="pres">
      <dgm:prSet presAssocID="{9BE0E108-EA6B-4B73-8AF6-F58AC75E0FDD}" presName="horz2" presStyleCnt="0"/>
      <dgm:spPr/>
    </dgm:pt>
    <dgm:pt modelId="{3EF44083-6338-4C34-9919-76400F7AEDF6}" type="pres">
      <dgm:prSet presAssocID="{9BE0E108-EA6B-4B73-8AF6-F58AC75E0FDD}" presName="horzSpace2" presStyleCnt="0"/>
      <dgm:spPr/>
    </dgm:pt>
    <dgm:pt modelId="{67B26A75-647B-4EF9-A8D4-6B9184905E90}" type="pres">
      <dgm:prSet presAssocID="{9BE0E108-EA6B-4B73-8AF6-F58AC75E0FDD}" presName="tx2" presStyleLbl="revTx" presStyleIdx="1" presStyleCnt="4"/>
      <dgm:spPr/>
    </dgm:pt>
    <dgm:pt modelId="{BB396FBA-1194-48B7-8D3B-375915346DE0}" type="pres">
      <dgm:prSet presAssocID="{9BE0E108-EA6B-4B73-8AF6-F58AC75E0FDD}" presName="vert2" presStyleCnt="0"/>
      <dgm:spPr/>
    </dgm:pt>
    <dgm:pt modelId="{96555CE1-31B3-45A2-AAF9-75E6053158B7}" type="pres">
      <dgm:prSet presAssocID="{9BE0E108-EA6B-4B73-8AF6-F58AC75E0FDD}" presName="thinLine2b" presStyleLbl="callout" presStyleIdx="0" presStyleCnt="3"/>
      <dgm:spPr/>
    </dgm:pt>
    <dgm:pt modelId="{602BC857-B095-4B39-9C07-090B4A478A09}" type="pres">
      <dgm:prSet presAssocID="{9BE0E108-EA6B-4B73-8AF6-F58AC75E0FDD}" presName="vertSpace2b" presStyleCnt="0"/>
      <dgm:spPr/>
    </dgm:pt>
    <dgm:pt modelId="{14ED2B57-D8DA-46A1-A293-FF2B12E0886D}" type="pres">
      <dgm:prSet presAssocID="{94B02903-4C23-4B68-B59E-433DEDF1AA61}" presName="horz2" presStyleCnt="0"/>
      <dgm:spPr/>
    </dgm:pt>
    <dgm:pt modelId="{4F4C89AE-7A40-48C6-93C5-B2839525ACDD}" type="pres">
      <dgm:prSet presAssocID="{94B02903-4C23-4B68-B59E-433DEDF1AA61}" presName="horzSpace2" presStyleCnt="0"/>
      <dgm:spPr/>
    </dgm:pt>
    <dgm:pt modelId="{360C6ADC-2589-431D-83A4-3368C49E44FD}" type="pres">
      <dgm:prSet presAssocID="{94B02903-4C23-4B68-B59E-433DEDF1AA61}" presName="tx2" presStyleLbl="revTx" presStyleIdx="2" presStyleCnt="4"/>
      <dgm:spPr/>
    </dgm:pt>
    <dgm:pt modelId="{C315E820-C00E-4607-B4D4-FFE80C3BF2CC}" type="pres">
      <dgm:prSet presAssocID="{94B02903-4C23-4B68-B59E-433DEDF1AA61}" presName="vert2" presStyleCnt="0"/>
      <dgm:spPr/>
    </dgm:pt>
    <dgm:pt modelId="{80F56846-9F22-4EAB-8F07-A517723D9387}" type="pres">
      <dgm:prSet presAssocID="{94B02903-4C23-4B68-B59E-433DEDF1AA61}" presName="thinLine2b" presStyleLbl="callout" presStyleIdx="1" presStyleCnt="3"/>
      <dgm:spPr/>
    </dgm:pt>
    <dgm:pt modelId="{AFD5BFB1-D15B-4750-8CE4-44ECFAA1FC12}" type="pres">
      <dgm:prSet presAssocID="{94B02903-4C23-4B68-B59E-433DEDF1AA61}" presName="vertSpace2b" presStyleCnt="0"/>
      <dgm:spPr/>
    </dgm:pt>
    <dgm:pt modelId="{DEE2BACD-57FD-46F3-B477-84072148BC8E}" type="pres">
      <dgm:prSet presAssocID="{35AD4580-EF5E-4D94-9F94-C784A454CAA9}" presName="horz2" presStyleCnt="0"/>
      <dgm:spPr/>
    </dgm:pt>
    <dgm:pt modelId="{AE99C231-3A75-476B-A9EB-F438DB06078C}" type="pres">
      <dgm:prSet presAssocID="{35AD4580-EF5E-4D94-9F94-C784A454CAA9}" presName="horzSpace2" presStyleCnt="0"/>
      <dgm:spPr/>
    </dgm:pt>
    <dgm:pt modelId="{2DCCABDC-D58D-433A-9B5C-BB854DB00BE9}" type="pres">
      <dgm:prSet presAssocID="{35AD4580-EF5E-4D94-9F94-C784A454CAA9}" presName="tx2" presStyleLbl="revTx" presStyleIdx="3" presStyleCnt="4"/>
      <dgm:spPr/>
    </dgm:pt>
    <dgm:pt modelId="{6679718B-004F-453A-9641-7E0DF2CCDFC3}" type="pres">
      <dgm:prSet presAssocID="{35AD4580-EF5E-4D94-9F94-C784A454CAA9}" presName="vert2" presStyleCnt="0"/>
      <dgm:spPr/>
    </dgm:pt>
    <dgm:pt modelId="{469165EF-21B0-4220-90BF-7FD1A21A3F27}" type="pres">
      <dgm:prSet presAssocID="{35AD4580-EF5E-4D94-9F94-C784A454CAA9}" presName="thinLine2b" presStyleLbl="callout" presStyleIdx="2" presStyleCnt="3"/>
      <dgm:spPr/>
    </dgm:pt>
    <dgm:pt modelId="{60E1AC2F-B42A-4B7A-B965-3451779FAA8F}" type="pres">
      <dgm:prSet presAssocID="{35AD4580-EF5E-4D94-9F94-C784A454CAA9}" presName="vertSpace2b" presStyleCnt="0"/>
      <dgm:spPr/>
    </dgm:pt>
  </dgm:ptLst>
  <dgm:cxnLst>
    <dgm:cxn modelId="{B1ED051E-5718-4B07-8BE0-C95CACF07DB5}" srcId="{20936BC1-A330-48BA-922B-760B643348DE}" destId="{94B02903-4C23-4B68-B59E-433DEDF1AA61}" srcOrd="1" destOrd="0" parTransId="{9EEBECEA-DF30-46C6-9E77-A86018FE2BD6}" sibTransId="{CEE477FA-105D-4371-AD34-0ADFE88281B6}"/>
    <dgm:cxn modelId="{7D7E2E27-B20B-4255-9C0F-27E960418BC5}" type="presOf" srcId="{9BE0E108-EA6B-4B73-8AF6-F58AC75E0FDD}" destId="{67B26A75-647B-4EF9-A8D4-6B9184905E90}" srcOrd="0" destOrd="0" presId="urn:microsoft.com/office/officeart/2008/layout/LinedList"/>
    <dgm:cxn modelId="{01595244-A6C7-44C0-9A65-2E23803DF37C}" srcId="{840D2EEA-9509-477F-8289-A93FCCC214E5}" destId="{20936BC1-A330-48BA-922B-760B643348DE}" srcOrd="0" destOrd="0" parTransId="{4862C2F0-2FA0-40D6-98FA-B318A83C5E47}" sibTransId="{8F17E797-78D9-4D0C-993F-F4AF1E0AD016}"/>
    <dgm:cxn modelId="{50DA7151-D8B8-4E66-B699-AB4B3FF4D1D7}" type="presOf" srcId="{35AD4580-EF5E-4D94-9F94-C784A454CAA9}" destId="{2DCCABDC-D58D-433A-9B5C-BB854DB00BE9}" srcOrd="0" destOrd="0" presId="urn:microsoft.com/office/officeart/2008/layout/LinedList"/>
    <dgm:cxn modelId="{283B2E59-44A9-4538-8366-DF46CBBDF03C}" type="presOf" srcId="{94B02903-4C23-4B68-B59E-433DEDF1AA61}" destId="{360C6ADC-2589-431D-83A4-3368C49E44FD}" srcOrd="0" destOrd="0" presId="urn:microsoft.com/office/officeart/2008/layout/LinedList"/>
    <dgm:cxn modelId="{E10E9B88-E400-4290-B3D8-E61CE351A4F7}" srcId="{20936BC1-A330-48BA-922B-760B643348DE}" destId="{35AD4580-EF5E-4D94-9F94-C784A454CAA9}" srcOrd="2" destOrd="0" parTransId="{B221B9B2-E61D-41F2-A437-BC9B40EEFAC1}" sibTransId="{DE34B4FD-B511-46B9-885F-22B401195848}"/>
    <dgm:cxn modelId="{F895A8A4-CA15-44F6-A556-438C3D747604}" type="presOf" srcId="{20936BC1-A330-48BA-922B-760B643348DE}" destId="{BC679587-CB1D-4C52-A7E8-CC9429974EAD}" srcOrd="0" destOrd="0" presId="urn:microsoft.com/office/officeart/2008/layout/LinedList"/>
    <dgm:cxn modelId="{A04B54B3-D03D-404D-AD25-560453357EDE}" type="presOf" srcId="{840D2EEA-9509-477F-8289-A93FCCC214E5}" destId="{C36AF56F-5DAB-4805-9F96-7D3FEA9D4000}" srcOrd="0" destOrd="0" presId="urn:microsoft.com/office/officeart/2008/layout/LinedList"/>
    <dgm:cxn modelId="{02164EE7-907E-4560-95DD-32BF8A223289}" srcId="{20936BC1-A330-48BA-922B-760B643348DE}" destId="{9BE0E108-EA6B-4B73-8AF6-F58AC75E0FDD}" srcOrd="0" destOrd="0" parTransId="{83DE2412-86EF-4215-A8EA-77F758AD4B47}" sibTransId="{54090A32-4FFD-4D3B-9136-79D5C8ACBAF4}"/>
    <dgm:cxn modelId="{7C59A6E9-9D6A-4E40-A8A2-D8B96AD26BB7}" type="presParOf" srcId="{C36AF56F-5DAB-4805-9F96-7D3FEA9D4000}" destId="{FA0014A4-407D-4B98-8AFA-B77019CE2C72}" srcOrd="0" destOrd="0" presId="urn:microsoft.com/office/officeart/2008/layout/LinedList"/>
    <dgm:cxn modelId="{A4C19E21-7387-43A6-A9D5-FE6C03601B48}" type="presParOf" srcId="{C36AF56F-5DAB-4805-9F96-7D3FEA9D4000}" destId="{7F1A4CE7-C8B4-482D-B3C4-5BF8A0F3C59A}" srcOrd="1" destOrd="0" presId="urn:microsoft.com/office/officeart/2008/layout/LinedList"/>
    <dgm:cxn modelId="{4E7BC645-AE7A-47EE-B313-9E8977529885}" type="presParOf" srcId="{7F1A4CE7-C8B4-482D-B3C4-5BF8A0F3C59A}" destId="{BC679587-CB1D-4C52-A7E8-CC9429974EAD}" srcOrd="0" destOrd="0" presId="urn:microsoft.com/office/officeart/2008/layout/LinedList"/>
    <dgm:cxn modelId="{286C3E6A-87BC-44C9-895E-CC22B91DB0F5}" type="presParOf" srcId="{7F1A4CE7-C8B4-482D-B3C4-5BF8A0F3C59A}" destId="{3870198D-B25E-4B61-B441-54D8239FB212}" srcOrd="1" destOrd="0" presId="urn:microsoft.com/office/officeart/2008/layout/LinedList"/>
    <dgm:cxn modelId="{E5AD726D-78C4-4F8D-BD80-FCEEA9EF4BA0}" type="presParOf" srcId="{3870198D-B25E-4B61-B441-54D8239FB212}" destId="{5A22DAF3-8D3D-40C9-B418-290D6551EFB3}" srcOrd="0" destOrd="0" presId="urn:microsoft.com/office/officeart/2008/layout/LinedList"/>
    <dgm:cxn modelId="{04F856CD-0D9B-4828-A26E-9B5E67C7533F}" type="presParOf" srcId="{3870198D-B25E-4B61-B441-54D8239FB212}" destId="{F4B2832E-1BE1-4728-9575-FA780B559B42}" srcOrd="1" destOrd="0" presId="urn:microsoft.com/office/officeart/2008/layout/LinedList"/>
    <dgm:cxn modelId="{645B28C6-DD0C-4C38-AB01-67FC2D180D74}" type="presParOf" srcId="{F4B2832E-1BE1-4728-9575-FA780B559B42}" destId="{3EF44083-6338-4C34-9919-76400F7AEDF6}" srcOrd="0" destOrd="0" presId="urn:microsoft.com/office/officeart/2008/layout/LinedList"/>
    <dgm:cxn modelId="{1ADD8839-CF6F-444A-B24F-6CC7520D78BC}" type="presParOf" srcId="{F4B2832E-1BE1-4728-9575-FA780B559B42}" destId="{67B26A75-647B-4EF9-A8D4-6B9184905E90}" srcOrd="1" destOrd="0" presId="urn:microsoft.com/office/officeart/2008/layout/LinedList"/>
    <dgm:cxn modelId="{E87C235F-E022-4D64-AE2A-60923C1A6060}" type="presParOf" srcId="{F4B2832E-1BE1-4728-9575-FA780B559B42}" destId="{BB396FBA-1194-48B7-8D3B-375915346DE0}" srcOrd="2" destOrd="0" presId="urn:microsoft.com/office/officeart/2008/layout/LinedList"/>
    <dgm:cxn modelId="{45C5B018-548E-4155-95A0-93A83A2C5DCD}" type="presParOf" srcId="{3870198D-B25E-4B61-B441-54D8239FB212}" destId="{96555CE1-31B3-45A2-AAF9-75E6053158B7}" srcOrd="2" destOrd="0" presId="urn:microsoft.com/office/officeart/2008/layout/LinedList"/>
    <dgm:cxn modelId="{E8566EDA-2A4E-481D-8328-636EB0B782A1}" type="presParOf" srcId="{3870198D-B25E-4B61-B441-54D8239FB212}" destId="{602BC857-B095-4B39-9C07-090B4A478A09}" srcOrd="3" destOrd="0" presId="urn:microsoft.com/office/officeart/2008/layout/LinedList"/>
    <dgm:cxn modelId="{EFA6BC7A-D050-49E0-9712-0CBD6F6D401C}" type="presParOf" srcId="{3870198D-B25E-4B61-B441-54D8239FB212}" destId="{14ED2B57-D8DA-46A1-A293-FF2B12E0886D}" srcOrd="4" destOrd="0" presId="urn:microsoft.com/office/officeart/2008/layout/LinedList"/>
    <dgm:cxn modelId="{11D4CA7D-CF29-4EFA-8C1D-743BE3A39B41}" type="presParOf" srcId="{14ED2B57-D8DA-46A1-A293-FF2B12E0886D}" destId="{4F4C89AE-7A40-48C6-93C5-B2839525ACDD}" srcOrd="0" destOrd="0" presId="urn:microsoft.com/office/officeart/2008/layout/LinedList"/>
    <dgm:cxn modelId="{E8CDE797-1F28-4110-9FB7-7A7585BCB2B0}" type="presParOf" srcId="{14ED2B57-D8DA-46A1-A293-FF2B12E0886D}" destId="{360C6ADC-2589-431D-83A4-3368C49E44FD}" srcOrd="1" destOrd="0" presId="urn:microsoft.com/office/officeart/2008/layout/LinedList"/>
    <dgm:cxn modelId="{11DD4A45-BD13-4F6E-95C9-B8F8B7A0D9A7}" type="presParOf" srcId="{14ED2B57-D8DA-46A1-A293-FF2B12E0886D}" destId="{C315E820-C00E-4607-B4D4-FFE80C3BF2CC}" srcOrd="2" destOrd="0" presId="urn:microsoft.com/office/officeart/2008/layout/LinedList"/>
    <dgm:cxn modelId="{DF332C03-3953-4B2E-A186-2F927A51401B}" type="presParOf" srcId="{3870198D-B25E-4B61-B441-54D8239FB212}" destId="{80F56846-9F22-4EAB-8F07-A517723D9387}" srcOrd="5" destOrd="0" presId="urn:microsoft.com/office/officeart/2008/layout/LinedList"/>
    <dgm:cxn modelId="{273805A5-38B7-4BAC-A6F2-E31467719EAB}" type="presParOf" srcId="{3870198D-B25E-4B61-B441-54D8239FB212}" destId="{AFD5BFB1-D15B-4750-8CE4-44ECFAA1FC12}" srcOrd="6" destOrd="0" presId="urn:microsoft.com/office/officeart/2008/layout/LinedList"/>
    <dgm:cxn modelId="{1A23C32B-AC2F-41E9-A13A-4DCCB55B4F2D}" type="presParOf" srcId="{3870198D-B25E-4B61-B441-54D8239FB212}" destId="{DEE2BACD-57FD-46F3-B477-84072148BC8E}" srcOrd="7" destOrd="0" presId="urn:microsoft.com/office/officeart/2008/layout/LinedList"/>
    <dgm:cxn modelId="{D0998E23-B24C-4AA7-BF90-AF83C9DCB48C}" type="presParOf" srcId="{DEE2BACD-57FD-46F3-B477-84072148BC8E}" destId="{AE99C231-3A75-476B-A9EB-F438DB06078C}" srcOrd="0" destOrd="0" presId="urn:microsoft.com/office/officeart/2008/layout/LinedList"/>
    <dgm:cxn modelId="{2277E385-7C93-424C-8A2B-A2FF3F9D2E72}" type="presParOf" srcId="{DEE2BACD-57FD-46F3-B477-84072148BC8E}" destId="{2DCCABDC-D58D-433A-9B5C-BB854DB00BE9}" srcOrd="1" destOrd="0" presId="urn:microsoft.com/office/officeart/2008/layout/LinedList"/>
    <dgm:cxn modelId="{8D158A0D-C894-4646-846B-B8289904B69E}" type="presParOf" srcId="{DEE2BACD-57FD-46F3-B477-84072148BC8E}" destId="{6679718B-004F-453A-9641-7E0DF2CCDFC3}" srcOrd="2" destOrd="0" presId="urn:microsoft.com/office/officeart/2008/layout/LinedList"/>
    <dgm:cxn modelId="{F35CD781-15AC-42A8-BF64-368FE56AD3AE}" type="presParOf" srcId="{3870198D-B25E-4B61-B441-54D8239FB212}" destId="{469165EF-21B0-4220-90BF-7FD1A21A3F27}" srcOrd="8" destOrd="0" presId="urn:microsoft.com/office/officeart/2008/layout/LinedList"/>
    <dgm:cxn modelId="{28A3AB1E-33A1-4E71-8207-DDEC3B2782AB}" type="presParOf" srcId="{3870198D-B25E-4B61-B441-54D8239FB212}" destId="{60E1AC2F-B42A-4B7A-B965-3451779FAA8F}"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1FAAB6-A631-4862-9D33-E2C4DE3F7634}"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E7D502C7-E384-4704-A126-3FD259D07771}">
      <dgm:prSet/>
      <dgm:spPr/>
      <dgm:t>
        <a:bodyPr/>
        <a:lstStyle/>
        <a:p>
          <a:r>
            <a:rPr lang="en-US"/>
            <a:t>There is reason to believe an individual has a mental illness, and because of their mental illness:</a:t>
          </a:r>
        </a:p>
      </dgm:t>
    </dgm:pt>
    <dgm:pt modelId="{8322465F-B8D3-4B3A-9624-44292DC95026}" type="parTrans" cxnId="{2632B4BC-FCE4-48E8-BF8C-4D641F497246}">
      <dgm:prSet/>
      <dgm:spPr/>
      <dgm:t>
        <a:bodyPr/>
        <a:lstStyle/>
        <a:p>
          <a:endParaRPr lang="en-US"/>
        </a:p>
      </dgm:t>
    </dgm:pt>
    <dgm:pt modelId="{9B28464A-75C3-47A7-A62B-EA859A42FAAE}" type="sibTrans" cxnId="{2632B4BC-FCE4-48E8-BF8C-4D641F497246}">
      <dgm:prSet/>
      <dgm:spPr/>
      <dgm:t>
        <a:bodyPr/>
        <a:lstStyle/>
        <a:p>
          <a:endParaRPr lang="en-US"/>
        </a:p>
      </dgm:t>
    </dgm:pt>
    <dgm:pt modelId="{3E545804-255A-435B-8E1B-4B51638268B4}">
      <dgm:prSet/>
      <dgm:spPr/>
      <dgm:t>
        <a:bodyPr/>
        <a:lstStyle/>
        <a:p>
          <a:r>
            <a:rPr lang="en-US"/>
            <a:t>The individual has refused voluntary examination, or they are unable to determine for themselves that examination is necessary and </a:t>
          </a:r>
        </a:p>
      </dgm:t>
    </dgm:pt>
    <dgm:pt modelId="{2946E39F-CA3D-490A-97D2-F295B3A15094}" type="parTrans" cxnId="{5440D06F-43FF-4D99-BE43-0AAD3C7C7998}">
      <dgm:prSet/>
      <dgm:spPr/>
      <dgm:t>
        <a:bodyPr/>
        <a:lstStyle/>
        <a:p>
          <a:endParaRPr lang="en-US"/>
        </a:p>
      </dgm:t>
    </dgm:pt>
    <dgm:pt modelId="{BAF1FB3A-9243-48D1-B458-573F92175E18}" type="sibTrans" cxnId="{5440D06F-43FF-4D99-BE43-0AAD3C7C7998}">
      <dgm:prSet/>
      <dgm:spPr/>
      <dgm:t>
        <a:bodyPr/>
        <a:lstStyle/>
        <a:p>
          <a:endParaRPr lang="en-US"/>
        </a:p>
      </dgm:t>
    </dgm:pt>
    <dgm:pt modelId="{5D9BD6A5-040C-4463-99DF-5DFF501F4540}">
      <dgm:prSet/>
      <dgm:spPr/>
      <dgm:t>
        <a:bodyPr/>
        <a:lstStyle/>
        <a:p>
          <a:r>
            <a:rPr lang="en-US"/>
            <a:t>Without care or treatment, they may suffer from personal neglect or refuse to care for themselves, which presents a threat of substantial harm to their well-being; or</a:t>
          </a:r>
        </a:p>
      </dgm:t>
    </dgm:pt>
    <dgm:pt modelId="{11E03E65-2F4B-43C1-BF4C-1A8B8FA2609D}" type="parTrans" cxnId="{6F347013-236E-40D9-8321-9BED7DDFDC4D}">
      <dgm:prSet/>
      <dgm:spPr/>
      <dgm:t>
        <a:bodyPr/>
        <a:lstStyle/>
        <a:p>
          <a:endParaRPr lang="en-US"/>
        </a:p>
      </dgm:t>
    </dgm:pt>
    <dgm:pt modelId="{96D8190C-A28E-492E-85AA-53F4E7EE1CB0}" type="sibTrans" cxnId="{6F347013-236E-40D9-8321-9BED7DDFDC4D}">
      <dgm:prSet/>
      <dgm:spPr/>
      <dgm:t>
        <a:bodyPr/>
        <a:lstStyle/>
        <a:p>
          <a:endParaRPr lang="en-US"/>
        </a:p>
      </dgm:t>
    </dgm:pt>
    <dgm:pt modelId="{EF20E232-AB30-4087-9E33-2D864A3CEF3D}">
      <dgm:prSet/>
      <dgm:spPr/>
      <dgm:t>
        <a:bodyPr/>
        <a:lstStyle/>
        <a:p>
          <a:r>
            <a:rPr lang="en-US"/>
            <a:t>There is a substantial likelihood that without care or treatment, the individual will cause harm to themselves or others in the near future.</a:t>
          </a:r>
        </a:p>
      </dgm:t>
    </dgm:pt>
    <dgm:pt modelId="{A89CBCFE-1AAE-4194-95D3-78BD8469C7DC}" type="parTrans" cxnId="{856E7A3D-8276-468E-919E-1BD98EEB23E8}">
      <dgm:prSet/>
      <dgm:spPr/>
      <dgm:t>
        <a:bodyPr/>
        <a:lstStyle/>
        <a:p>
          <a:endParaRPr lang="en-US"/>
        </a:p>
      </dgm:t>
    </dgm:pt>
    <dgm:pt modelId="{80A1CE05-40A6-455E-8102-090EE42C33ED}" type="sibTrans" cxnId="{856E7A3D-8276-468E-919E-1BD98EEB23E8}">
      <dgm:prSet/>
      <dgm:spPr/>
      <dgm:t>
        <a:bodyPr/>
        <a:lstStyle/>
        <a:p>
          <a:endParaRPr lang="en-US"/>
        </a:p>
      </dgm:t>
    </dgm:pt>
    <dgm:pt modelId="{41701527-7179-4FEA-9352-8947D135C31E}" type="pres">
      <dgm:prSet presAssocID="{1E1FAAB6-A631-4862-9D33-E2C4DE3F7634}" presName="vert0" presStyleCnt="0">
        <dgm:presLayoutVars>
          <dgm:dir/>
          <dgm:animOne val="branch"/>
          <dgm:animLvl val="lvl"/>
        </dgm:presLayoutVars>
      </dgm:prSet>
      <dgm:spPr/>
    </dgm:pt>
    <dgm:pt modelId="{711C588E-4BC9-44F3-9ECF-8D2C2C743D5C}" type="pres">
      <dgm:prSet presAssocID="{E7D502C7-E384-4704-A126-3FD259D07771}" presName="thickLine" presStyleLbl="alignNode1" presStyleIdx="0" presStyleCnt="1"/>
      <dgm:spPr/>
    </dgm:pt>
    <dgm:pt modelId="{A29BFDB1-6194-467D-BD81-8018612A0899}" type="pres">
      <dgm:prSet presAssocID="{E7D502C7-E384-4704-A126-3FD259D07771}" presName="horz1" presStyleCnt="0"/>
      <dgm:spPr/>
    </dgm:pt>
    <dgm:pt modelId="{7F1B14C5-F875-4582-B06F-49B4902E6822}" type="pres">
      <dgm:prSet presAssocID="{E7D502C7-E384-4704-A126-3FD259D07771}" presName="tx1" presStyleLbl="revTx" presStyleIdx="0" presStyleCnt="4"/>
      <dgm:spPr/>
    </dgm:pt>
    <dgm:pt modelId="{D0F83A55-FB26-4006-A2E5-43EE742905BE}" type="pres">
      <dgm:prSet presAssocID="{E7D502C7-E384-4704-A126-3FD259D07771}" presName="vert1" presStyleCnt="0"/>
      <dgm:spPr/>
    </dgm:pt>
    <dgm:pt modelId="{672B2052-8FB6-4C4A-AC70-201DBE9A2957}" type="pres">
      <dgm:prSet presAssocID="{3E545804-255A-435B-8E1B-4B51638268B4}" presName="vertSpace2a" presStyleCnt="0"/>
      <dgm:spPr/>
    </dgm:pt>
    <dgm:pt modelId="{3CD35855-DCB8-4B5D-95E6-C485B244C4B7}" type="pres">
      <dgm:prSet presAssocID="{3E545804-255A-435B-8E1B-4B51638268B4}" presName="horz2" presStyleCnt="0"/>
      <dgm:spPr/>
    </dgm:pt>
    <dgm:pt modelId="{6ADE80BA-F462-4BAF-958D-C61C7CA05EBE}" type="pres">
      <dgm:prSet presAssocID="{3E545804-255A-435B-8E1B-4B51638268B4}" presName="horzSpace2" presStyleCnt="0"/>
      <dgm:spPr/>
    </dgm:pt>
    <dgm:pt modelId="{D05966D0-6828-4E57-8129-62A1EB538EFD}" type="pres">
      <dgm:prSet presAssocID="{3E545804-255A-435B-8E1B-4B51638268B4}" presName="tx2" presStyleLbl="revTx" presStyleIdx="1" presStyleCnt="4"/>
      <dgm:spPr/>
    </dgm:pt>
    <dgm:pt modelId="{05D099C3-3DA2-4F78-8BDC-1B9A16DD7C4B}" type="pres">
      <dgm:prSet presAssocID="{3E545804-255A-435B-8E1B-4B51638268B4}" presName="vert2" presStyleCnt="0"/>
      <dgm:spPr/>
    </dgm:pt>
    <dgm:pt modelId="{6FEF280C-EADF-4779-9F12-14715B728361}" type="pres">
      <dgm:prSet presAssocID="{3E545804-255A-435B-8E1B-4B51638268B4}" presName="thinLine2b" presStyleLbl="callout" presStyleIdx="0" presStyleCnt="3"/>
      <dgm:spPr/>
    </dgm:pt>
    <dgm:pt modelId="{1B3C866D-A144-4BED-8223-C29094142D61}" type="pres">
      <dgm:prSet presAssocID="{3E545804-255A-435B-8E1B-4B51638268B4}" presName="vertSpace2b" presStyleCnt="0"/>
      <dgm:spPr/>
    </dgm:pt>
    <dgm:pt modelId="{144877C5-1F2A-46E2-BB60-A25D664CE797}" type="pres">
      <dgm:prSet presAssocID="{5D9BD6A5-040C-4463-99DF-5DFF501F4540}" presName="horz2" presStyleCnt="0"/>
      <dgm:spPr/>
    </dgm:pt>
    <dgm:pt modelId="{4FB7B014-B3C6-4348-9682-D79B6CFF43E4}" type="pres">
      <dgm:prSet presAssocID="{5D9BD6A5-040C-4463-99DF-5DFF501F4540}" presName="horzSpace2" presStyleCnt="0"/>
      <dgm:spPr/>
    </dgm:pt>
    <dgm:pt modelId="{607453E4-1E62-4E00-BF53-2C1B818B0D84}" type="pres">
      <dgm:prSet presAssocID="{5D9BD6A5-040C-4463-99DF-5DFF501F4540}" presName="tx2" presStyleLbl="revTx" presStyleIdx="2" presStyleCnt="4"/>
      <dgm:spPr/>
    </dgm:pt>
    <dgm:pt modelId="{12734B3B-1CC6-4488-816C-175FC6DACF4C}" type="pres">
      <dgm:prSet presAssocID="{5D9BD6A5-040C-4463-99DF-5DFF501F4540}" presName="vert2" presStyleCnt="0"/>
      <dgm:spPr/>
    </dgm:pt>
    <dgm:pt modelId="{0BBD22E6-9430-4A6F-A0C3-D7A624671C63}" type="pres">
      <dgm:prSet presAssocID="{5D9BD6A5-040C-4463-99DF-5DFF501F4540}" presName="thinLine2b" presStyleLbl="callout" presStyleIdx="1" presStyleCnt="3"/>
      <dgm:spPr/>
    </dgm:pt>
    <dgm:pt modelId="{7C7A4068-B46B-4063-9144-0A245B8AE5AC}" type="pres">
      <dgm:prSet presAssocID="{5D9BD6A5-040C-4463-99DF-5DFF501F4540}" presName="vertSpace2b" presStyleCnt="0"/>
      <dgm:spPr/>
    </dgm:pt>
    <dgm:pt modelId="{0C27AA1C-FC13-4943-9781-2EFAF439F228}" type="pres">
      <dgm:prSet presAssocID="{EF20E232-AB30-4087-9E33-2D864A3CEF3D}" presName="horz2" presStyleCnt="0"/>
      <dgm:spPr/>
    </dgm:pt>
    <dgm:pt modelId="{21CB43FB-7065-426F-AD86-CB9992F4D55F}" type="pres">
      <dgm:prSet presAssocID="{EF20E232-AB30-4087-9E33-2D864A3CEF3D}" presName="horzSpace2" presStyleCnt="0"/>
      <dgm:spPr/>
    </dgm:pt>
    <dgm:pt modelId="{C5A32989-38E9-4076-ACB7-240ACB2C73B4}" type="pres">
      <dgm:prSet presAssocID="{EF20E232-AB30-4087-9E33-2D864A3CEF3D}" presName="tx2" presStyleLbl="revTx" presStyleIdx="3" presStyleCnt="4"/>
      <dgm:spPr/>
    </dgm:pt>
    <dgm:pt modelId="{812FAE28-51DF-433C-A229-36F33946F6DB}" type="pres">
      <dgm:prSet presAssocID="{EF20E232-AB30-4087-9E33-2D864A3CEF3D}" presName="vert2" presStyleCnt="0"/>
      <dgm:spPr/>
    </dgm:pt>
    <dgm:pt modelId="{73A11DCA-BBFA-451E-BE49-497E9D883D05}" type="pres">
      <dgm:prSet presAssocID="{EF20E232-AB30-4087-9E33-2D864A3CEF3D}" presName="thinLine2b" presStyleLbl="callout" presStyleIdx="2" presStyleCnt="3"/>
      <dgm:spPr/>
    </dgm:pt>
    <dgm:pt modelId="{0304315A-605B-4BF5-8B25-5C9BE2FA9925}" type="pres">
      <dgm:prSet presAssocID="{EF20E232-AB30-4087-9E33-2D864A3CEF3D}" presName="vertSpace2b" presStyleCnt="0"/>
      <dgm:spPr/>
    </dgm:pt>
  </dgm:ptLst>
  <dgm:cxnLst>
    <dgm:cxn modelId="{509A5D01-8ADC-457D-B28E-A4C308357A10}" type="presOf" srcId="{EF20E232-AB30-4087-9E33-2D864A3CEF3D}" destId="{C5A32989-38E9-4076-ACB7-240ACB2C73B4}" srcOrd="0" destOrd="0" presId="urn:microsoft.com/office/officeart/2008/layout/LinedList"/>
    <dgm:cxn modelId="{7880F509-D5FD-4058-A259-7F5A9AFA7BC9}" type="presOf" srcId="{5D9BD6A5-040C-4463-99DF-5DFF501F4540}" destId="{607453E4-1E62-4E00-BF53-2C1B818B0D84}" srcOrd="0" destOrd="0" presId="urn:microsoft.com/office/officeart/2008/layout/LinedList"/>
    <dgm:cxn modelId="{6F347013-236E-40D9-8321-9BED7DDFDC4D}" srcId="{E7D502C7-E384-4704-A126-3FD259D07771}" destId="{5D9BD6A5-040C-4463-99DF-5DFF501F4540}" srcOrd="1" destOrd="0" parTransId="{11E03E65-2F4B-43C1-BF4C-1A8B8FA2609D}" sibTransId="{96D8190C-A28E-492E-85AA-53F4E7EE1CB0}"/>
    <dgm:cxn modelId="{1B4DA22A-006A-4CF8-9CD9-FD7A71412863}" type="presOf" srcId="{3E545804-255A-435B-8E1B-4B51638268B4}" destId="{D05966D0-6828-4E57-8129-62A1EB538EFD}" srcOrd="0" destOrd="0" presId="urn:microsoft.com/office/officeart/2008/layout/LinedList"/>
    <dgm:cxn modelId="{856E7A3D-8276-468E-919E-1BD98EEB23E8}" srcId="{E7D502C7-E384-4704-A126-3FD259D07771}" destId="{EF20E232-AB30-4087-9E33-2D864A3CEF3D}" srcOrd="2" destOrd="0" parTransId="{A89CBCFE-1AAE-4194-95D3-78BD8469C7DC}" sibTransId="{80A1CE05-40A6-455E-8102-090EE42C33ED}"/>
    <dgm:cxn modelId="{5440D06F-43FF-4D99-BE43-0AAD3C7C7998}" srcId="{E7D502C7-E384-4704-A126-3FD259D07771}" destId="{3E545804-255A-435B-8E1B-4B51638268B4}" srcOrd="0" destOrd="0" parTransId="{2946E39F-CA3D-490A-97D2-F295B3A15094}" sibTransId="{BAF1FB3A-9243-48D1-B458-573F92175E18}"/>
    <dgm:cxn modelId="{D15EA572-4710-4124-8D81-0FCC97C2CFA4}" type="presOf" srcId="{1E1FAAB6-A631-4862-9D33-E2C4DE3F7634}" destId="{41701527-7179-4FEA-9352-8947D135C31E}" srcOrd="0" destOrd="0" presId="urn:microsoft.com/office/officeart/2008/layout/LinedList"/>
    <dgm:cxn modelId="{651F0F8D-77E5-44B5-BEBD-2669CA9650E4}" type="presOf" srcId="{E7D502C7-E384-4704-A126-3FD259D07771}" destId="{7F1B14C5-F875-4582-B06F-49B4902E6822}" srcOrd="0" destOrd="0" presId="urn:microsoft.com/office/officeart/2008/layout/LinedList"/>
    <dgm:cxn modelId="{2632B4BC-FCE4-48E8-BF8C-4D641F497246}" srcId="{1E1FAAB6-A631-4862-9D33-E2C4DE3F7634}" destId="{E7D502C7-E384-4704-A126-3FD259D07771}" srcOrd="0" destOrd="0" parTransId="{8322465F-B8D3-4B3A-9624-44292DC95026}" sibTransId="{9B28464A-75C3-47A7-A62B-EA859A42FAAE}"/>
    <dgm:cxn modelId="{2D1EE684-021B-4082-9F7D-E939D1C64782}" type="presParOf" srcId="{41701527-7179-4FEA-9352-8947D135C31E}" destId="{711C588E-4BC9-44F3-9ECF-8D2C2C743D5C}" srcOrd="0" destOrd="0" presId="urn:microsoft.com/office/officeart/2008/layout/LinedList"/>
    <dgm:cxn modelId="{60A0599B-D0A5-45FD-AE24-37AA8BE473CB}" type="presParOf" srcId="{41701527-7179-4FEA-9352-8947D135C31E}" destId="{A29BFDB1-6194-467D-BD81-8018612A0899}" srcOrd="1" destOrd="0" presId="urn:microsoft.com/office/officeart/2008/layout/LinedList"/>
    <dgm:cxn modelId="{A848B253-850E-4892-B4EE-D4101126F47A}" type="presParOf" srcId="{A29BFDB1-6194-467D-BD81-8018612A0899}" destId="{7F1B14C5-F875-4582-B06F-49B4902E6822}" srcOrd="0" destOrd="0" presId="urn:microsoft.com/office/officeart/2008/layout/LinedList"/>
    <dgm:cxn modelId="{F1339375-A90F-497C-88B3-B7E9B4671957}" type="presParOf" srcId="{A29BFDB1-6194-467D-BD81-8018612A0899}" destId="{D0F83A55-FB26-4006-A2E5-43EE742905BE}" srcOrd="1" destOrd="0" presId="urn:microsoft.com/office/officeart/2008/layout/LinedList"/>
    <dgm:cxn modelId="{0B16D5DD-2411-4F20-8B8A-C2078ADD990F}" type="presParOf" srcId="{D0F83A55-FB26-4006-A2E5-43EE742905BE}" destId="{672B2052-8FB6-4C4A-AC70-201DBE9A2957}" srcOrd="0" destOrd="0" presId="urn:microsoft.com/office/officeart/2008/layout/LinedList"/>
    <dgm:cxn modelId="{0AA82663-6A8E-4471-9283-2EE862A6F4B5}" type="presParOf" srcId="{D0F83A55-FB26-4006-A2E5-43EE742905BE}" destId="{3CD35855-DCB8-4B5D-95E6-C485B244C4B7}" srcOrd="1" destOrd="0" presId="urn:microsoft.com/office/officeart/2008/layout/LinedList"/>
    <dgm:cxn modelId="{A26326E2-AA27-49FD-A6E6-A052458643C0}" type="presParOf" srcId="{3CD35855-DCB8-4B5D-95E6-C485B244C4B7}" destId="{6ADE80BA-F462-4BAF-958D-C61C7CA05EBE}" srcOrd="0" destOrd="0" presId="urn:microsoft.com/office/officeart/2008/layout/LinedList"/>
    <dgm:cxn modelId="{D6A78E2D-E867-443F-8493-71A11E99EE17}" type="presParOf" srcId="{3CD35855-DCB8-4B5D-95E6-C485B244C4B7}" destId="{D05966D0-6828-4E57-8129-62A1EB538EFD}" srcOrd="1" destOrd="0" presId="urn:microsoft.com/office/officeart/2008/layout/LinedList"/>
    <dgm:cxn modelId="{DCD63BE9-D239-415C-935A-D9827992E390}" type="presParOf" srcId="{3CD35855-DCB8-4B5D-95E6-C485B244C4B7}" destId="{05D099C3-3DA2-4F78-8BDC-1B9A16DD7C4B}" srcOrd="2" destOrd="0" presId="urn:microsoft.com/office/officeart/2008/layout/LinedList"/>
    <dgm:cxn modelId="{24F7DA12-A9D2-4A32-9E8D-DDC52F5F9EE0}" type="presParOf" srcId="{D0F83A55-FB26-4006-A2E5-43EE742905BE}" destId="{6FEF280C-EADF-4779-9F12-14715B728361}" srcOrd="2" destOrd="0" presId="urn:microsoft.com/office/officeart/2008/layout/LinedList"/>
    <dgm:cxn modelId="{B55E0ACE-C86F-472A-8702-43CC1314E5FD}" type="presParOf" srcId="{D0F83A55-FB26-4006-A2E5-43EE742905BE}" destId="{1B3C866D-A144-4BED-8223-C29094142D61}" srcOrd="3" destOrd="0" presId="urn:microsoft.com/office/officeart/2008/layout/LinedList"/>
    <dgm:cxn modelId="{283BD10B-A144-453C-80B1-6EFEA9362171}" type="presParOf" srcId="{D0F83A55-FB26-4006-A2E5-43EE742905BE}" destId="{144877C5-1F2A-46E2-BB60-A25D664CE797}" srcOrd="4" destOrd="0" presId="urn:microsoft.com/office/officeart/2008/layout/LinedList"/>
    <dgm:cxn modelId="{B7CF1DE2-DCB3-4ECC-8206-4E0D0DB1EB81}" type="presParOf" srcId="{144877C5-1F2A-46E2-BB60-A25D664CE797}" destId="{4FB7B014-B3C6-4348-9682-D79B6CFF43E4}" srcOrd="0" destOrd="0" presId="urn:microsoft.com/office/officeart/2008/layout/LinedList"/>
    <dgm:cxn modelId="{02F1A3FA-7DE0-40D2-9265-E31A14B2AFCD}" type="presParOf" srcId="{144877C5-1F2A-46E2-BB60-A25D664CE797}" destId="{607453E4-1E62-4E00-BF53-2C1B818B0D84}" srcOrd="1" destOrd="0" presId="urn:microsoft.com/office/officeart/2008/layout/LinedList"/>
    <dgm:cxn modelId="{A7455D2E-F5C7-4240-911C-66D21B9A8E96}" type="presParOf" srcId="{144877C5-1F2A-46E2-BB60-A25D664CE797}" destId="{12734B3B-1CC6-4488-816C-175FC6DACF4C}" srcOrd="2" destOrd="0" presId="urn:microsoft.com/office/officeart/2008/layout/LinedList"/>
    <dgm:cxn modelId="{AF43C073-AD1A-43DD-8B8F-1E2449830B03}" type="presParOf" srcId="{D0F83A55-FB26-4006-A2E5-43EE742905BE}" destId="{0BBD22E6-9430-4A6F-A0C3-D7A624671C63}" srcOrd="5" destOrd="0" presId="urn:microsoft.com/office/officeart/2008/layout/LinedList"/>
    <dgm:cxn modelId="{58BBC0C2-DB04-4DE6-844F-B783FCCEC694}" type="presParOf" srcId="{D0F83A55-FB26-4006-A2E5-43EE742905BE}" destId="{7C7A4068-B46B-4063-9144-0A245B8AE5AC}" srcOrd="6" destOrd="0" presId="urn:microsoft.com/office/officeart/2008/layout/LinedList"/>
    <dgm:cxn modelId="{2A72F2D3-9F26-4F63-8CC2-F7437F5462E2}" type="presParOf" srcId="{D0F83A55-FB26-4006-A2E5-43EE742905BE}" destId="{0C27AA1C-FC13-4943-9781-2EFAF439F228}" srcOrd="7" destOrd="0" presId="urn:microsoft.com/office/officeart/2008/layout/LinedList"/>
    <dgm:cxn modelId="{72A8DC97-EE72-4791-A55F-AF21474F5ED5}" type="presParOf" srcId="{0C27AA1C-FC13-4943-9781-2EFAF439F228}" destId="{21CB43FB-7065-426F-AD86-CB9992F4D55F}" srcOrd="0" destOrd="0" presId="urn:microsoft.com/office/officeart/2008/layout/LinedList"/>
    <dgm:cxn modelId="{35E40A8A-67CC-44B2-B5BA-398E0ECE1C80}" type="presParOf" srcId="{0C27AA1C-FC13-4943-9781-2EFAF439F228}" destId="{C5A32989-38E9-4076-ACB7-240ACB2C73B4}" srcOrd="1" destOrd="0" presId="urn:microsoft.com/office/officeart/2008/layout/LinedList"/>
    <dgm:cxn modelId="{8065D127-B70E-4CD3-B0EC-6F2E512A3D24}" type="presParOf" srcId="{0C27AA1C-FC13-4943-9781-2EFAF439F228}" destId="{812FAE28-51DF-433C-A229-36F33946F6DB}" srcOrd="2" destOrd="0" presId="urn:microsoft.com/office/officeart/2008/layout/LinedList"/>
    <dgm:cxn modelId="{74F9A581-A572-4598-8E76-E529451905A8}" type="presParOf" srcId="{D0F83A55-FB26-4006-A2E5-43EE742905BE}" destId="{73A11DCA-BBFA-451E-BE49-497E9D883D05}" srcOrd="8" destOrd="0" presId="urn:microsoft.com/office/officeart/2008/layout/LinedList"/>
    <dgm:cxn modelId="{49A144DF-2FBD-48DF-9B8F-C0E8C987EFA3}" type="presParOf" srcId="{D0F83A55-FB26-4006-A2E5-43EE742905BE}" destId="{0304315A-605B-4BF5-8B25-5C9BE2FA9925}"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E7B75A-5771-48DA-AECC-3E5E1C2109C1}"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5362BCDF-381A-4EB6-A292-4A2B3270955C}">
      <dgm:prSet custT="1"/>
      <dgm:spPr/>
      <dgm:t>
        <a:bodyPr/>
        <a:lstStyle/>
        <a:p>
          <a:pPr>
            <a:lnSpc>
              <a:spcPct val="100000"/>
            </a:lnSpc>
          </a:pPr>
          <a:r>
            <a:rPr lang="en-US" sz="1400"/>
            <a:t>Transfer of individuals referred from non-designated hospitals (typically ERs) after examination or treatment of an emergency medical condition  within 12 h</a:t>
          </a:r>
        </a:p>
      </dgm:t>
    </dgm:pt>
    <dgm:pt modelId="{5C951CA2-9FA6-4815-A625-792A6F2023E7}" type="parTrans" cxnId="{01784C3F-139E-47A1-AB12-BF67D144B1D1}">
      <dgm:prSet/>
      <dgm:spPr/>
      <dgm:t>
        <a:bodyPr/>
        <a:lstStyle/>
        <a:p>
          <a:endParaRPr lang="en-US"/>
        </a:p>
      </dgm:t>
    </dgm:pt>
    <dgm:pt modelId="{7F9D3966-A1A8-49F2-9411-CD3DD886105F}" type="sibTrans" cxnId="{01784C3F-139E-47A1-AB12-BF67D144B1D1}">
      <dgm:prSet/>
      <dgm:spPr/>
      <dgm:t>
        <a:bodyPr/>
        <a:lstStyle/>
        <a:p>
          <a:endParaRPr lang="en-US"/>
        </a:p>
      </dgm:t>
    </dgm:pt>
    <dgm:pt modelId="{648518F7-8F83-4E7B-9D8D-D0C8ABBBE610}">
      <dgm:prSet custT="1"/>
      <dgm:spPr/>
      <dgm:t>
        <a:bodyPr/>
        <a:lstStyle/>
        <a:p>
          <a:pPr>
            <a:lnSpc>
              <a:spcPct val="100000"/>
            </a:lnSpc>
          </a:pPr>
          <a:r>
            <a:rPr lang="en-US" sz="1800"/>
            <a:t>The 72-hour involuntary examination period shall not be exceeded. </a:t>
          </a:r>
        </a:p>
      </dgm:t>
    </dgm:pt>
    <dgm:pt modelId="{F8BE9CC8-9B16-47E1-B265-FF56F7105FC5}" type="parTrans" cxnId="{6662B7EF-779F-46BB-90C0-0B6DE9FF2975}">
      <dgm:prSet/>
      <dgm:spPr/>
      <dgm:t>
        <a:bodyPr/>
        <a:lstStyle/>
        <a:p>
          <a:endParaRPr lang="en-US"/>
        </a:p>
      </dgm:t>
    </dgm:pt>
    <dgm:pt modelId="{CFB3DE7F-C13C-489F-A65D-3C7D5BF0F74A}" type="sibTrans" cxnId="{6662B7EF-779F-46BB-90C0-0B6DE9FF2975}">
      <dgm:prSet/>
      <dgm:spPr/>
      <dgm:t>
        <a:bodyPr/>
        <a:lstStyle/>
        <a:p>
          <a:endParaRPr lang="en-US"/>
        </a:p>
      </dgm:t>
    </dgm:pt>
    <dgm:pt modelId="{346789ED-2B03-4E8A-A460-9475DDDF0410}">
      <dgm:prSet/>
      <dgm:spPr/>
      <dgm:t>
        <a:bodyPr/>
        <a:lstStyle/>
        <a:p>
          <a:pPr>
            <a:lnSpc>
              <a:spcPct val="100000"/>
            </a:lnSpc>
          </a:pPr>
          <a:r>
            <a:rPr lang="en-US"/>
            <a:t>Form- “Request for Involuntary Examination After Stabilization of Emergency Medical Condition” will be sent to a designated receiving facility. </a:t>
          </a:r>
        </a:p>
      </dgm:t>
    </dgm:pt>
    <dgm:pt modelId="{1978DBE5-B49F-4F1A-A0E9-C1B26D5912C6}" type="parTrans" cxnId="{DBE46A41-BEAE-4E7E-A97E-E8B70940C198}">
      <dgm:prSet/>
      <dgm:spPr/>
      <dgm:t>
        <a:bodyPr/>
        <a:lstStyle/>
        <a:p>
          <a:endParaRPr lang="en-US"/>
        </a:p>
      </dgm:t>
    </dgm:pt>
    <dgm:pt modelId="{09EFF699-0414-41E9-9F41-F3127C7D808A}" type="sibTrans" cxnId="{DBE46A41-BEAE-4E7E-A97E-E8B70940C198}">
      <dgm:prSet/>
      <dgm:spPr/>
      <dgm:t>
        <a:bodyPr/>
        <a:lstStyle/>
        <a:p>
          <a:endParaRPr lang="en-US"/>
        </a:p>
      </dgm:t>
    </dgm:pt>
    <dgm:pt modelId="{9BD7AE3F-8156-4951-8684-187AB9CA59B4}" type="pres">
      <dgm:prSet presAssocID="{17E7B75A-5771-48DA-AECC-3E5E1C2109C1}" presName="root" presStyleCnt="0">
        <dgm:presLayoutVars>
          <dgm:dir/>
          <dgm:resizeHandles val="exact"/>
        </dgm:presLayoutVars>
      </dgm:prSet>
      <dgm:spPr/>
    </dgm:pt>
    <dgm:pt modelId="{9D883D69-9279-4DE5-85B8-3ABAC487E4A4}" type="pres">
      <dgm:prSet presAssocID="{5362BCDF-381A-4EB6-A292-4A2B3270955C}" presName="compNode" presStyleCnt="0"/>
      <dgm:spPr/>
    </dgm:pt>
    <dgm:pt modelId="{58803B9B-3907-44B4-91E2-172020229AB9}" type="pres">
      <dgm:prSet presAssocID="{5362BCDF-381A-4EB6-A292-4A2B3270955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ospital"/>
        </a:ext>
      </dgm:extLst>
    </dgm:pt>
    <dgm:pt modelId="{3A8FB086-5C47-4740-8A4B-001A0F965A4F}" type="pres">
      <dgm:prSet presAssocID="{5362BCDF-381A-4EB6-A292-4A2B3270955C}" presName="spaceRect" presStyleCnt="0"/>
      <dgm:spPr/>
    </dgm:pt>
    <dgm:pt modelId="{3C50F327-92A9-4BE3-A773-4D8B52595896}" type="pres">
      <dgm:prSet presAssocID="{5362BCDF-381A-4EB6-A292-4A2B3270955C}" presName="textRect" presStyleLbl="revTx" presStyleIdx="0" presStyleCnt="3" custScaleX="107480">
        <dgm:presLayoutVars>
          <dgm:chMax val="1"/>
          <dgm:chPref val="1"/>
        </dgm:presLayoutVars>
      </dgm:prSet>
      <dgm:spPr/>
    </dgm:pt>
    <dgm:pt modelId="{BF56CFAF-F53B-4003-BE5C-EE5561E0B05A}" type="pres">
      <dgm:prSet presAssocID="{7F9D3966-A1A8-49F2-9411-CD3DD886105F}" presName="sibTrans" presStyleCnt="0"/>
      <dgm:spPr/>
    </dgm:pt>
    <dgm:pt modelId="{03DD9B36-0C05-477B-AAE1-2B3ABA03C625}" type="pres">
      <dgm:prSet presAssocID="{648518F7-8F83-4E7B-9D8D-D0C8ABBBE610}" presName="compNode" presStyleCnt="0"/>
      <dgm:spPr/>
    </dgm:pt>
    <dgm:pt modelId="{03D16CCB-8426-4C53-BC35-60BF213C4FBC}" type="pres">
      <dgm:prSet presAssocID="{648518F7-8F83-4E7B-9D8D-D0C8ABBBE61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opwatch"/>
        </a:ext>
      </dgm:extLst>
    </dgm:pt>
    <dgm:pt modelId="{133FC8FB-903D-4F7F-AC40-ED4CEF610ED8}" type="pres">
      <dgm:prSet presAssocID="{648518F7-8F83-4E7B-9D8D-D0C8ABBBE610}" presName="spaceRect" presStyleCnt="0"/>
      <dgm:spPr/>
    </dgm:pt>
    <dgm:pt modelId="{3F835B21-0631-4926-AD09-251884B08C8D}" type="pres">
      <dgm:prSet presAssocID="{648518F7-8F83-4E7B-9D8D-D0C8ABBBE610}" presName="textRect" presStyleLbl="revTx" presStyleIdx="1" presStyleCnt="3">
        <dgm:presLayoutVars>
          <dgm:chMax val="1"/>
          <dgm:chPref val="1"/>
        </dgm:presLayoutVars>
      </dgm:prSet>
      <dgm:spPr/>
    </dgm:pt>
    <dgm:pt modelId="{80BB1EC2-26F2-4750-9AB4-162EB23661C1}" type="pres">
      <dgm:prSet presAssocID="{CFB3DE7F-C13C-489F-A65D-3C7D5BF0F74A}" presName="sibTrans" presStyleCnt="0"/>
      <dgm:spPr/>
    </dgm:pt>
    <dgm:pt modelId="{B8866C74-8303-4DDB-A06F-6F1CD02B173C}" type="pres">
      <dgm:prSet presAssocID="{346789ED-2B03-4E8A-A460-9475DDDF0410}" presName="compNode" presStyleCnt="0"/>
      <dgm:spPr/>
    </dgm:pt>
    <dgm:pt modelId="{FEB6465B-259A-42A2-817C-712F00B885CD}" type="pres">
      <dgm:prSet presAssocID="{346789ED-2B03-4E8A-A460-9475DDDF041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Ambulance"/>
        </a:ext>
      </dgm:extLst>
    </dgm:pt>
    <dgm:pt modelId="{06CD9766-5A75-4FCD-B7F9-4560A20A4836}" type="pres">
      <dgm:prSet presAssocID="{346789ED-2B03-4E8A-A460-9475DDDF0410}" presName="spaceRect" presStyleCnt="0"/>
      <dgm:spPr/>
    </dgm:pt>
    <dgm:pt modelId="{887F54FC-A49E-481F-B8C8-85A5096F6423}" type="pres">
      <dgm:prSet presAssocID="{346789ED-2B03-4E8A-A460-9475DDDF0410}" presName="textRect" presStyleLbl="revTx" presStyleIdx="2" presStyleCnt="3">
        <dgm:presLayoutVars>
          <dgm:chMax val="1"/>
          <dgm:chPref val="1"/>
        </dgm:presLayoutVars>
      </dgm:prSet>
      <dgm:spPr/>
    </dgm:pt>
  </dgm:ptLst>
  <dgm:cxnLst>
    <dgm:cxn modelId="{5C507129-FB97-45D7-846F-5BCECADF0E6B}" type="presOf" srcId="{17E7B75A-5771-48DA-AECC-3E5E1C2109C1}" destId="{9BD7AE3F-8156-4951-8684-187AB9CA59B4}" srcOrd="0" destOrd="0" presId="urn:microsoft.com/office/officeart/2018/2/layout/IconLabelList"/>
    <dgm:cxn modelId="{69394138-9473-493B-B817-E718290938D8}" type="presOf" srcId="{648518F7-8F83-4E7B-9D8D-D0C8ABBBE610}" destId="{3F835B21-0631-4926-AD09-251884B08C8D}" srcOrd="0" destOrd="0" presId="urn:microsoft.com/office/officeart/2018/2/layout/IconLabelList"/>
    <dgm:cxn modelId="{01784C3F-139E-47A1-AB12-BF67D144B1D1}" srcId="{17E7B75A-5771-48DA-AECC-3E5E1C2109C1}" destId="{5362BCDF-381A-4EB6-A292-4A2B3270955C}" srcOrd="0" destOrd="0" parTransId="{5C951CA2-9FA6-4815-A625-792A6F2023E7}" sibTransId="{7F9D3966-A1A8-49F2-9411-CD3DD886105F}"/>
    <dgm:cxn modelId="{DBE46A41-BEAE-4E7E-A97E-E8B70940C198}" srcId="{17E7B75A-5771-48DA-AECC-3E5E1C2109C1}" destId="{346789ED-2B03-4E8A-A460-9475DDDF0410}" srcOrd="2" destOrd="0" parTransId="{1978DBE5-B49F-4F1A-A0E9-C1B26D5912C6}" sibTransId="{09EFF699-0414-41E9-9F41-F3127C7D808A}"/>
    <dgm:cxn modelId="{8668027A-6640-460D-AA3F-C49297E1D2F7}" type="presOf" srcId="{346789ED-2B03-4E8A-A460-9475DDDF0410}" destId="{887F54FC-A49E-481F-B8C8-85A5096F6423}" srcOrd="0" destOrd="0" presId="urn:microsoft.com/office/officeart/2018/2/layout/IconLabelList"/>
    <dgm:cxn modelId="{960152A6-F99A-4274-9E52-50B4E39FDD20}" type="presOf" srcId="{5362BCDF-381A-4EB6-A292-4A2B3270955C}" destId="{3C50F327-92A9-4BE3-A773-4D8B52595896}" srcOrd="0" destOrd="0" presId="urn:microsoft.com/office/officeart/2018/2/layout/IconLabelList"/>
    <dgm:cxn modelId="{6662B7EF-779F-46BB-90C0-0B6DE9FF2975}" srcId="{17E7B75A-5771-48DA-AECC-3E5E1C2109C1}" destId="{648518F7-8F83-4E7B-9D8D-D0C8ABBBE610}" srcOrd="1" destOrd="0" parTransId="{F8BE9CC8-9B16-47E1-B265-FF56F7105FC5}" sibTransId="{CFB3DE7F-C13C-489F-A65D-3C7D5BF0F74A}"/>
    <dgm:cxn modelId="{45D7F024-8DB2-449B-8D37-B06869B4BB71}" type="presParOf" srcId="{9BD7AE3F-8156-4951-8684-187AB9CA59B4}" destId="{9D883D69-9279-4DE5-85B8-3ABAC487E4A4}" srcOrd="0" destOrd="0" presId="urn:microsoft.com/office/officeart/2018/2/layout/IconLabelList"/>
    <dgm:cxn modelId="{4732ECF7-4E9C-44F7-9C23-FFD40B9E5D20}" type="presParOf" srcId="{9D883D69-9279-4DE5-85B8-3ABAC487E4A4}" destId="{58803B9B-3907-44B4-91E2-172020229AB9}" srcOrd="0" destOrd="0" presId="urn:microsoft.com/office/officeart/2018/2/layout/IconLabelList"/>
    <dgm:cxn modelId="{C41E014A-6BCA-47CB-AF8B-EE8C144ED463}" type="presParOf" srcId="{9D883D69-9279-4DE5-85B8-3ABAC487E4A4}" destId="{3A8FB086-5C47-4740-8A4B-001A0F965A4F}" srcOrd="1" destOrd="0" presId="urn:microsoft.com/office/officeart/2018/2/layout/IconLabelList"/>
    <dgm:cxn modelId="{9D291F2D-F84D-4AC8-AD15-E7D644BBDBBC}" type="presParOf" srcId="{9D883D69-9279-4DE5-85B8-3ABAC487E4A4}" destId="{3C50F327-92A9-4BE3-A773-4D8B52595896}" srcOrd="2" destOrd="0" presId="urn:microsoft.com/office/officeart/2018/2/layout/IconLabelList"/>
    <dgm:cxn modelId="{954BB82F-F564-4087-95EC-0D6E3C65D544}" type="presParOf" srcId="{9BD7AE3F-8156-4951-8684-187AB9CA59B4}" destId="{BF56CFAF-F53B-4003-BE5C-EE5561E0B05A}" srcOrd="1" destOrd="0" presId="urn:microsoft.com/office/officeart/2018/2/layout/IconLabelList"/>
    <dgm:cxn modelId="{19A9111A-6AE0-4753-A4E1-6217B9F2C724}" type="presParOf" srcId="{9BD7AE3F-8156-4951-8684-187AB9CA59B4}" destId="{03DD9B36-0C05-477B-AAE1-2B3ABA03C625}" srcOrd="2" destOrd="0" presId="urn:microsoft.com/office/officeart/2018/2/layout/IconLabelList"/>
    <dgm:cxn modelId="{57829523-E872-4CFD-B873-A7EC6CB365EF}" type="presParOf" srcId="{03DD9B36-0C05-477B-AAE1-2B3ABA03C625}" destId="{03D16CCB-8426-4C53-BC35-60BF213C4FBC}" srcOrd="0" destOrd="0" presId="urn:microsoft.com/office/officeart/2018/2/layout/IconLabelList"/>
    <dgm:cxn modelId="{3D74370E-2BD3-496E-8909-12E41E992A58}" type="presParOf" srcId="{03DD9B36-0C05-477B-AAE1-2B3ABA03C625}" destId="{133FC8FB-903D-4F7F-AC40-ED4CEF610ED8}" srcOrd="1" destOrd="0" presId="urn:microsoft.com/office/officeart/2018/2/layout/IconLabelList"/>
    <dgm:cxn modelId="{E2BE51C5-8288-4CC7-A4E4-ACA5FEE9A71B}" type="presParOf" srcId="{03DD9B36-0C05-477B-AAE1-2B3ABA03C625}" destId="{3F835B21-0631-4926-AD09-251884B08C8D}" srcOrd="2" destOrd="0" presId="urn:microsoft.com/office/officeart/2018/2/layout/IconLabelList"/>
    <dgm:cxn modelId="{BF2AE9D2-3E0C-4BE8-9F24-387B95700B6B}" type="presParOf" srcId="{9BD7AE3F-8156-4951-8684-187AB9CA59B4}" destId="{80BB1EC2-26F2-4750-9AB4-162EB23661C1}" srcOrd="3" destOrd="0" presId="urn:microsoft.com/office/officeart/2018/2/layout/IconLabelList"/>
    <dgm:cxn modelId="{74131332-FA0F-431D-A3BF-5071A3257253}" type="presParOf" srcId="{9BD7AE3F-8156-4951-8684-187AB9CA59B4}" destId="{B8866C74-8303-4DDB-A06F-6F1CD02B173C}" srcOrd="4" destOrd="0" presId="urn:microsoft.com/office/officeart/2018/2/layout/IconLabelList"/>
    <dgm:cxn modelId="{C1E256B9-2B52-4594-B9DA-68C8A429F13F}" type="presParOf" srcId="{B8866C74-8303-4DDB-A06F-6F1CD02B173C}" destId="{FEB6465B-259A-42A2-817C-712F00B885CD}" srcOrd="0" destOrd="0" presId="urn:microsoft.com/office/officeart/2018/2/layout/IconLabelList"/>
    <dgm:cxn modelId="{0B74A61D-4614-4057-BD82-E6465AF26FE9}" type="presParOf" srcId="{B8866C74-8303-4DDB-A06F-6F1CD02B173C}" destId="{06CD9766-5A75-4FCD-B7F9-4560A20A4836}" srcOrd="1" destOrd="0" presId="urn:microsoft.com/office/officeart/2018/2/layout/IconLabelList"/>
    <dgm:cxn modelId="{E003245A-8FA9-4301-8C9B-837B939F73F1}" type="presParOf" srcId="{B8866C74-8303-4DDB-A06F-6F1CD02B173C}" destId="{887F54FC-A49E-481F-B8C8-85A5096F6423}"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3AD4B2C-5615-4D3B-B4EF-F0B636B9D44E}"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AB495D57-D10D-4D5B-9361-CA20AFC1130F}">
      <dgm:prSet/>
      <dgm:spPr/>
      <dgm:t>
        <a:bodyPr/>
        <a:lstStyle/>
        <a:p>
          <a:r>
            <a:rPr lang="en-US"/>
            <a:t>A person referred under voluntary or involuntary status receives a clinical triage and psychosocial assessment from a trained clinician, typically within the first several hours from arrival to a Baker Act Receiving Facility.</a:t>
          </a:r>
        </a:p>
        <a:p>
          <a:endParaRPr lang="en-US"/>
        </a:p>
      </dgm:t>
    </dgm:pt>
    <dgm:pt modelId="{85FC9A6E-0AD5-4549-AF4F-61E317C8AD70}" type="parTrans" cxnId="{24125907-DB2A-4D52-819B-937362CFBCDC}">
      <dgm:prSet/>
      <dgm:spPr/>
      <dgm:t>
        <a:bodyPr/>
        <a:lstStyle/>
        <a:p>
          <a:endParaRPr lang="en-US"/>
        </a:p>
      </dgm:t>
    </dgm:pt>
    <dgm:pt modelId="{2FB40C30-8CA6-464A-B353-9949A04B9138}" type="sibTrans" cxnId="{24125907-DB2A-4D52-819B-937362CFBCDC}">
      <dgm:prSet/>
      <dgm:spPr/>
      <dgm:t>
        <a:bodyPr/>
        <a:lstStyle/>
        <a:p>
          <a:endParaRPr lang="en-US"/>
        </a:p>
      </dgm:t>
    </dgm:pt>
    <dgm:pt modelId="{F2C65A0B-41C4-4AE8-B1CF-3FEE5796EFAD}">
      <dgm:prSet/>
      <dgm:spPr/>
      <dgm:t>
        <a:bodyPr/>
        <a:lstStyle/>
        <a:p>
          <a:r>
            <a:rPr lang="en-US"/>
            <a:t>The Clinician and/or a designated trained staff provides an orientation to the individual, obtains collateral information, assists the person to feel safe, and explains the Baker Act process.</a:t>
          </a:r>
        </a:p>
      </dgm:t>
    </dgm:pt>
    <dgm:pt modelId="{38DE45E4-FCFE-4F4D-BA9E-93112C7E77F6}" type="parTrans" cxnId="{AC109EBC-4C0B-4745-A639-E9ABEA350B5B}">
      <dgm:prSet/>
      <dgm:spPr/>
      <dgm:t>
        <a:bodyPr/>
        <a:lstStyle/>
        <a:p>
          <a:endParaRPr lang="en-US"/>
        </a:p>
      </dgm:t>
    </dgm:pt>
    <dgm:pt modelId="{697CBE1C-C6C9-4312-9775-87FFE66DD65F}" type="sibTrans" cxnId="{AC109EBC-4C0B-4745-A639-E9ABEA350B5B}">
      <dgm:prSet/>
      <dgm:spPr/>
      <dgm:t>
        <a:bodyPr/>
        <a:lstStyle/>
        <a:p>
          <a:endParaRPr lang="en-US"/>
        </a:p>
      </dgm:t>
    </dgm:pt>
    <dgm:pt modelId="{983C99B4-29E4-40B1-BDFE-55BA1D5AE235}">
      <dgm:prSet/>
      <dgm:spPr/>
      <dgm:t>
        <a:bodyPr/>
        <a:lstStyle/>
        <a:p>
          <a:r>
            <a:rPr lang="en-US"/>
            <a:t>The Clinician is trained in MH/SUD Crisis Assessment, Crisis Intervention, Suicide Risk Assessment, Violence Risk Assessment, DSM5-TR, and Safety Planning, among other Evidenced-based Practices.</a:t>
          </a:r>
        </a:p>
      </dgm:t>
    </dgm:pt>
    <dgm:pt modelId="{C0215B00-5B84-4931-ACF7-76BC9D934B18}" type="parTrans" cxnId="{E28FF1F7-92E7-4C9E-804C-586B7665A9FA}">
      <dgm:prSet/>
      <dgm:spPr/>
      <dgm:t>
        <a:bodyPr/>
        <a:lstStyle/>
        <a:p>
          <a:endParaRPr lang="en-US"/>
        </a:p>
      </dgm:t>
    </dgm:pt>
    <dgm:pt modelId="{1153FD8F-3C73-4FA7-8F48-6C27A3F34575}" type="sibTrans" cxnId="{E28FF1F7-92E7-4C9E-804C-586B7665A9FA}">
      <dgm:prSet/>
      <dgm:spPr/>
      <dgm:t>
        <a:bodyPr/>
        <a:lstStyle/>
        <a:p>
          <a:endParaRPr lang="en-US"/>
        </a:p>
      </dgm:t>
    </dgm:pt>
    <dgm:pt modelId="{42CEB66B-03EC-4405-A20F-73247B44E2D6}" type="pres">
      <dgm:prSet presAssocID="{63AD4B2C-5615-4D3B-B4EF-F0B636B9D44E}" presName="vert0" presStyleCnt="0">
        <dgm:presLayoutVars>
          <dgm:dir/>
          <dgm:animOne val="branch"/>
          <dgm:animLvl val="lvl"/>
        </dgm:presLayoutVars>
      </dgm:prSet>
      <dgm:spPr/>
    </dgm:pt>
    <dgm:pt modelId="{409A64D2-C330-4284-9EF0-B00ADEC90BB2}" type="pres">
      <dgm:prSet presAssocID="{AB495D57-D10D-4D5B-9361-CA20AFC1130F}" presName="thickLine" presStyleLbl="alignNode1" presStyleIdx="0" presStyleCnt="3"/>
      <dgm:spPr/>
    </dgm:pt>
    <dgm:pt modelId="{5385DF1E-608C-48E5-9304-729ACDAED19C}" type="pres">
      <dgm:prSet presAssocID="{AB495D57-D10D-4D5B-9361-CA20AFC1130F}" presName="horz1" presStyleCnt="0"/>
      <dgm:spPr/>
    </dgm:pt>
    <dgm:pt modelId="{279D84D4-34CE-4AB6-AF92-BA5386F9945A}" type="pres">
      <dgm:prSet presAssocID="{AB495D57-D10D-4D5B-9361-CA20AFC1130F}" presName="tx1" presStyleLbl="revTx" presStyleIdx="0" presStyleCnt="3"/>
      <dgm:spPr/>
    </dgm:pt>
    <dgm:pt modelId="{5740D08D-0FA5-4099-A24B-448DCB47AACA}" type="pres">
      <dgm:prSet presAssocID="{AB495D57-D10D-4D5B-9361-CA20AFC1130F}" presName="vert1" presStyleCnt="0"/>
      <dgm:spPr/>
    </dgm:pt>
    <dgm:pt modelId="{C498D74D-9415-4D86-A9A8-6B435A950D91}" type="pres">
      <dgm:prSet presAssocID="{F2C65A0B-41C4-4AE8-B1CF-3FEE5796EFAD}" presName="thickLine" presStyleLbl="alignNode1" presStyleIdx="1" presStyleCnt="3"/>
      <dgm:spPr/>
    </dgm:pt>
    <dgm:pt modelId="{616549EC-06EA-4C3E-BFAD-195DDF17AA58}" type="pres">
      <dgm:prSet presAssocID="{F2C65A0B-41C4-4AE8-B1CF-3FEE5796EFAD}" presName="horz1" presStyleCnt="0"/>
      <dgm:spPr/>
    </dgm:pt>
    <dgm:pt modelId="{A45EFAA2-24B3-4BBF-9B81-9A08335AFA18}" type="pres">
      <dgm:prSet presAssocID="{F2C65A0B-41C4-4AE8-B1CF-3FEE5796EFAD}" presName="tx1" presStyleLbl="revTx" presStyleIdx="1" presStyleCnt="3"/>
      <dgm:spPr/>
    </dgm:pt>
    <dgm:pt modelId="{D98964B9-FB7B-4454-AECB-A8A3BDDF23DF}" type="pres">
      <dgm:prSet presAssocID="{F2C65A0B-41C4-4AE8-B1CF-3FEE5796EFAD}" presName="vert1" presStyleCnt="0"/>
      <dgm:spPr/>
    </dgm:pt>
    <dgm:pt modelId="{D283A7A2-2843-4D9E-91E2-9C2CC42A1B59}" type="pres">
      <dgm:prSet presAssocID="{983C99B4-29E4-40B1-BDFE-55BA1D5AE235}" presName="thickLine" presStyleLbl="alignNode1" presStyleIdx="2" presStyleCnt="3"/>
      <dgm:spPr/>
    </dgm:pt>
    <dgm:pt modelId="{80563ACB-D668-4FEF-905A-04B26FDA0C84}" type="pres">
      <dgm:prSet presAssocID="{983C99B4-29E4-40B1-BDFE-55BA1D5AE235}" presName="horz1" presStyleCnt="0"/>
      <dgm:spPr/>
    </dgm:pt>
    <dgm:pt modelId="{BE937213-9815-4216-B8B8-A1B08E543E59}" type="pres">
      <dgm:prSet presAssocID="{983C99B4-29E4-40B1-BDFE-55BA1D5AE235}" presName="tx1" presStyleLbl="revTx" presStyleIdx="2" presStyleCnt="3"/>
      <dgm:spPr/>
    </dgm:pt>
    <dgm:pt modelId="{BCD1929A-FA02-489A-B2EA-EF14BC2191CF}" type="pres">
      <dgm:prSet presAssocID="{983C99B4-29E4-40B1-BDFE-55BA1D5AE235}" presName="vert1" presStyleCnt="0"/>
      <dgm:spPr/>
    </dgm:pt>
  </dgm:ptLst>
  <dgm:cxnLst>
    <dgm:cxn modelId="{24125907-DB2A-4D52-819B-937362CFBCDC}" srcId="{63AD4B2C-5615-4D3B-B4EF-F0B636B9D44E}" destId="{AB495D57-D10D-4D5B-9361-CA20AFC1130F}" srcOrd="0" destOrd="0" parTransId="{85FC9A6E-0AD5-4549-AF4F-61E317C8AD70}" sibTransId="{2FB40C30-8CA6-464A-B353-9949A04B9138}"/>
    <dgm:cxn modelId="{82DCB518-5738-486C-92E9-E5BB2CD4AC43}" type="presOf" srcId="{63AD4B2C-5615-4D3B-B4EF-F0B636B9D44E}" destId="{42CEB66B-03EC-4405-A20F-73247B44E2D6}" srcOrd="0" destOrd="0" presId="urn:microsoft.com/office/officeart/2008/layout/LinedList"/>
    <dgm:cxn modelId="{644BCA46-E3D6-4AC2-A8D6-EC852464E9CE}" type="presOf" srcId="{F2C65A0B-41C4-4AE8-B1CF-3FEE5796EFAD}" destId="{A45EFAA2-24B3-4BBF-9B81-9A08335AFA18}" srcOrd="0" destOrd="0" presId="urn:microsoft.com/office/officeart/2008/layout/LinedList"/>
    <dgm:cxn modelId="{AC109EBC-4C0B-4745-A639-E9ABEA350B5B}" srcId="{63AD4B2C-5615-4D3B-B4EF-F0B636B9D44E}" destId="{F2C65A0B-41C4-4AE8-B1CF-3FEE5796EFAD}" srcOrd="1" destOrd="0" parTransId="{38DE45E4-FCFE-4F4D-BA9E-93112C7E77F6}" sibTransId="{697CBE1C-C6C9-4312-9775-87FFE66DD65F}"/>
    <dgm:cxn modelId="{5C0DA7CF-B388-42C1-8F8F-F902F137175F}" type="presOf" srcId="{AB495D57-D10D-4D5B-9361-CA20AFC1130F}" destId="{279D84D4-34CE-4AB6-AF92-BA5386F9945A}" srcOrd="0" destOrd="0" presId="urn:microsoft.com/office/officeart/2008/layout/LinedList"/>
    <dgm:cxn modelId="{9303E7D7-F37B-4B2C-814E-4AC434C4986A}" type="presOf" srcId="{983C99B4-29E4-40B1-BDFE-55BA1D5AE235}" destId="{BE937213-9815-4216-B8B8-A1B08E543E59}" srcOrd="0" destOrd="0" presId="urn:microsoft.com/office/officeart/2008/layout/LinedList"/>
    <dgm:cxn modelId="{E28FF1F7-92E7-4C9E-804C-586B7665A9FA}" srcId="{63AD4B2C-5615-4D3B-B4EF-F0B636B9D44E}" destId="{983C99B4-29E4-40B1-BDFE-55BA1D5AE235}" srcOrd="2" destOrd="0" parTransId="{C0215B00-5B84-4931-ACF7-76BC9D934B18}" sibTransId="{1153FD8F-3C73-4FA7-8F48-6C27A3F34575}"/>
    <dgm:cxn modelId="{11049135-4E37-4140-B81C-9593C89DE89A}" type="presParOf" srcId="{42CEB66B-03EC-4405-A20F-73247B44E2D6}" destId="{409A64D2-C330-4284-9EF0-B00ADEC90BB2}" srcOrd="0" destOrd="0" presId="urn:microsoft.com/office/officeart/2008/layout/LinedList"/>
    <dgm:cxn modelId="{DF8D79B6-A81E-4FE4-8CB7-BD789B92DB6E}" type="presParOf" srcId="{42CEB66B-03EC-4405-A20F-73247B44E2D6}" destId="{5385DF1E-608C-48E5-9304-729ACDAED19C}" srcOrd="1" destOrd="0" presId="urn:microsoft.com/office/officeart/2008/layout/LinedList"/>
    <dgm:cxn modelId="{CB197F77-10F0-44FA-820D-29406F5CF82F}" type="presParOf" srcId="{5385DF1E-608C-48E5-9304-729ACDAED19C}" destId="{279D84D4-34CE-4AB6-AF92-BA5386F9945A}" srcOrd="0" destOrd="0" presId="urn:microsoft.com/office/officeart/2008/layout/LinedList"/>
    <dgm:cxn modelId="{0FD48502-D9BD-4B95-9F16-5AECDE657086}" type="presParOf" srcId="{5385DF1E-608C-48E5-9304-729ACDAED19C}" destId="{5740D08D-0FA5-4099-A24B-448DCB47AACA}" srcOrd="1" destOrd="0" presId="urn:microsoft.com/office/officeart/2008/layout/LinedList"/>
    <dgm:cxn modelId="{73C7425B-2CA6-4F3C-821A-7E1220E72CA1}" type="presParOf" srcId="{42CEB66B-03EC-4405-A20F-73247B44E2D6}" destId="{C498D74D-9415-4D86-A9A8-6B435A950D91}" srcOrd="2" destOrd="0" presId="urn:microsoft.com/office/officeart/2008/layout/LinedList"/>
    <dgm:cxn modelId="{24BF9A65-60B3-42A0-B18A-207481F83D48}" type="presParOf" srcId="{42CEB66B-03EC-4405-A20F-73247B44E2D6}" destId="{616549EC-06EA-4C3E-BFAD-195DDF17AA58}" srcOrd="3" destOrd="0" presId="urn:microsoft.com/office/officeart/2008/layout/LinedList"/>
    <dgm:cxn modelId="{C822A62A-91E7-4FE7-9D0D-CD6CD8E04E82}" type="presParOf" srcId="{616549EC-06EA-4C3E-BFAD-195DDF17AA58}" destId="{A45EFAA2-24B3-4BBF-9B81-9A08335AFA18}" srcOrd="0" destOrd="0" presId="urn:microsoft.com/office/officeart/2008/layout/LinedList"/>
    <dgm:cxn modelId="{AA3D65B2-BD8D-4193-BED5-5B19E8B13C02}" type="presParOf" srcId="{616549EC-06EA-4C3E-BFAD-195DDF17AA58}" destId="{D98964B9-FB7B-4454-AECB-A8A3BDDF23DF}" srcOrd="1" destOrd="0" presId="urn:microsoft.com/office/officeart/2008/layout/LinedList"/>
    <dgm:cxn modelId="{7BEA4E72-13AD-4BB8-B6EE-39B784792C93}" type="presParOf" srcId="{42CEB66B-03EC-4405-A20F-73247B44E2D6}" destId="{D283A7A2-2843-4D9E-91E2-9C2CC42A1B59}" srcOrd="4" destOrd="0" presId="urn:microsoft.com/office/officeart/2008/layout/LinedList"/>
    <dgm:cxn modelId="{D9E85F06-C53E-4948-879D-D60F86AF4D5B}" type="presParOf" srcId="{42CEB66B-03EC-4405-A20F-73247B44E2D6}" destId="{80563ACB-D668-4FEF-905A-04B26FDA0C84}" srcOrd="5" destOrd="0" presId="urn:microsoft.com/office/officeart/2008/layout/LinedList"/>
    <dgm:cxn modelId="{F668F308-E662-43A0-A1A7-BD43BDD199AF}" type="presParOf" srcId="{80563ACB-D668-4FEF-905A-04B26FDA0C84}" destId="{BE937213-9815-4216-B8B8-A1B08E543E59}" srcOrd="0" destOrd="0" presId="urn:microsoft.com/office/officeart/2008/layout/LinedList"/>
    <dgm:cxn modelId="{BDE7D47F-8C6C-4158-844C-4B747EA6D798}" type="presParOf" srcId="{80563ACB-D668-4FEF-905A-04B26FDA0C84}" destId="{BCD1929A-FA02-489A-B2EA-EF14BC2191C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3AD4B2C-5615-4D3B-B4EF-F0B636B9D44E}" type="doc">
      <dgm:prSet loTypeId="urn:microsoft.com/office/officeart/2016/7/layout/LinearBlockProcessNumbered" loCatId="process" qsTypeId="urn:microsoft.com/office/officeart/2005/8/quickstyle/simple1" qsCatId="simple" csTypeId="urn:microsoft.com/office/officeart/2005/8/colors/colorful1" csCatId="colorful" phldr="1"/>
      <dgm:spPr/>
      <dgm:t>
        <a:bodyPr/>
        <a:lstStyle/>
        <a:p>
          <a:endParaRPr lang="en-US"/>
        </a:p>
      </dgm:t>
    </dgm:pt>
    <dgm:pt modelId="{AB495D57-D10D-4D5B-9361-CA20AFC1130F}">
      <dgm:prSet/>
      <dgm:spPr/>
      <dgm:t>
        <a:bodyPr/>
        <a:lstStyle/>
        <a:p>
          <a:r>
            <a:rPr lang="en-US" b="1">
              <a:solidFill>
                <a:srgbClr val="002060"/>
              </a:solidFill>
            </a:rPr>
            <a:t>When individuals are transported by an LEO, the transportation form and affidavits become part of the assessment process and are reviewed by the Provider.</a:t>
          </a:r>
        </a:p>
      </dgm:t>
    </dgm:pt>
    <dgm:pt modelId="{85FC9A6E-0AD5-4549-AF4F-61E317C8AD70}" type="parTrans" cxnId="{24125907-DB2A-4D52-819B-937362CFBCDC}">
      <dgm:prSet/>
      <dgm:spPr/>
      <dgm:t>
        <a:bodyPr/>
        <a:lstStyle/>
        <a:p>
          <a:endParaRPr lang="en-US"/>
        </a:p>
      </dgm:t>
    </dgm:pt>
    <dgm:pt modelId="{2FB40C30-8CA6-464A-B353-9949A04B9138}" type="sibTrans" cxnId="{24125907-DB2A-4D52-819B-937362CFBCDC}">
      <dgm:prSet phldrT="01"/>
      <dgm:spPr/>
      <dgm:t>
        <a:bodyPr/>
        <a:lstStyle/>
        <a:p>
          <a:r>
            <a:rPr lang="en-US"/>
            <a:t>01</a:t>
          </a:r>
        </a:p>
      </dgm:t>
    </dgm:pt>
    <dgm:pt modelId="{F2C65A0B-41C4-4AE8-B1CF-3FEE5796EFAD}">
      <dgm:prSet/>
      <dgm:spPr/>
      <dgm:t>
        <a:bodyPr/>
        <a:lstStyle/>
        <a:p>
          <a:r>
            <a:rPr lang="en-US" b="1">
              <a:solidFill>
                <a:srgbClr val="002060"/>
              </a:solidFill>
            </a:rPr>
            <a:t>The Patient/patient Retains Specific Civil Rights, including the Right to Name a Representative  </a:t>
          </a:r>
        </a:p>
      </dgm:t>
    </dgm:pt>
    <dgm:pt modelId="{38DE45E4-FCFE-4F4D-BA9E-93112C7E77F6}" type="parTrans" cxnId="{AC109EBC-4C0B-4745-A639-E9ABEA350B5B}">
      <dgm:prSet/>
      <dgm:spPr/>
      <dgm:t>
        <a:bodyPr/>
        <a:lstStyle/>
        <a:p>
          <a:endParaRPr lang="en-US"/>
        </a:p>
      </dgm:t>
    </dgm:pt>
    <dgm:pt modelId="{697CBE1C-C6C9-4312-9775-87FFE66DD65F}" type="sibTrans" cxnId="{AC109EBC-4C0B-4745-A639-E9ABEA350B5B}">
      <dgm:prSet phldrT="02"/>
      <dgm:spPr/>
      <dgm:t>
        <a:bodyPr/>
        <a:lstStyle/>
        <a:p>
          <a:r>
            <a:rPr lang="en-US"/>
            <a:t>02</a:t>
          </a:r>
        </a:p>
      </dgm:t>
    </dgm:pt>
    <dgm:pt modelId="{983C99B4-29E4-40B1-BDFE-55BA1D5AE235}">
      <dgm:prSet/>
      <dgm:spPr/>
      <dgm:t>
        <a:bodyPr/>
        <a:lstStyle/>
        <a:p>
          <a:r>
            <a:rPr lang="en-US" b="1">
              <a:solidFill>
                <a:srgbClr val="002060"/>
              </a:solidFill>
            </a:rPr>
            <a:t>If the Patient/patient cannot name a representative, the facility will name one for the person based on a required priority list set forth by the Statute.</a:t>
          </a:r>
        </a:p>
      </dgm:t>
    </dgm:pt>
    <dgm:pt modelId="{C0215B00-5B84-4931-ACF7-76BC9D934B18}" type="parTrans" cxnId="{E28FF1F7-92E7-4C9E-804C-586B7665A9FA}">
      <dgm:prSet/>
      <dgm:spPr/>
      <dgm:t>
        <a:bodyPr/>
        <a:lstStyle/>
        <a:p>
          <a:endParaRPr lang="en-US"/>
        </a:p>
      </dgm:t>
    </dgm:pt>
    <dgm:pt modelId="{1153FD8F-3C73-4FA7-8F48-6C27A3F34575}" type="sibTrans" cxnId="{E28FF1F7-92E7-4C9E-804C-586B7665A9FA}">
      <dgm:prSet phldrT="03"/>
      <dgm:spPr/>
      <dgm:t>
        <a:bodyPr/>
        <a:lstStyle/>
        <a:p>
          <a:r>
            <a:rPr lang="en-US"/>
            <a:t>03</a:t>
          </a:r>
        </a:p>
      </dgm:t>
    </dgm:pt>
    <dgm:pt modelId="{E74AFEC9-632F-487E-AA5E-6E3866050554}" type="pres">
      <dgm:prSet presAssocID="{63AD4B2C-5615-4D3B-B4EF-F0B636B9D44E}" presName="Name0" presStyleCnt="0">
        <dgm:presLayoutVars>
          <dgm:animLvl val="lvl"/>
          <dgm:resizeHandles val="exact"/>
        </dgm:presLayoutVars>
      </dgm:prSet>
      <dgm:spPr/>
    </dgm:pt>
    <dgm:pt modelId="{3E40F639-17BA-4A26-A4F6-762B32BF04A6}" type="pres">
      <dgm:prSet presAssocID="{AB495D57-D10D-4D5B-9361-CA20AFC1130F}" presName="compositeNode" presStyleCnt="0">
        <dgm:presLayoutVars>
          <dgm:bulletEnabled val="1"/>
        </dgm:presLayoutVars>
      </dgm:prSet>
      <dgm:spPr/>
    </dgm:pt>
    <dgm:pt modelId="{C92EF324-CEE2-4471-8B43-D62416350DD6}" type="pres">
      <dgm:prSet presAssocID="{AB495D57-D10D-4D5B-9361-CA20AFC1130F}" presName="bgRect" presStyleLbl="alignNode1" presStyleIdx="0" presStyleCnt="3"/>
      <dgm:spPr/>
    </dgm:pt>
    <dgm:pt modelId="{C609EDF0-1FFE-4BFA-8AAD-61570EB8ED47}" type="pres">
      <dgm:prSet presAssocID="{2FB40C30-8CA6-464A-B353-9949A04B9138}" presName="sibTransNodeRect" presStyleLbl="alignNode1" presStyleIdx="0" presStyleCnt="3">
        <dgm:presLayoutVars>
          <dgm:chMax val="0"/>
          <dgm:bulletEnabled val="1"/>
        </dgm:presLayoutVars>
      </dgm:prSet>
      <dgm:spPr/>
    </dgm:pt>
    <dgm:pt modelId="{247BD368-A38B-4895-B936-1286D3EE9BA0}" type="pres">
      <dgm:prSet presAssocID="{AB495D57-D10D-4D5B-9361-CA20AFC1130F}" presName="nodeRect" presStyleLbl="alignNode1" presStyleIdx="0" presStyleCnt="3">
        <dgm:presLayoutVars>
          <dgm:bulletEnabled val="1"/>
        </dgm:presLayoutVars>
      </dgm:prSet>
      <dgm:spPr/>
    </dgm:pt>
    <dgm:pt modelId="{F94207D7-7949-4FE7-A89B-E36B6324ED00}" type="pres">
      <dgm:prSet presAssocID="{2FB40C30-8CA6-464A-B353-9949A04B9138}" presName="sibTrans" presStyleCnt="0"/>
      <dgm:spPr/>
    </dgm:pt>
    <dgm:pt modelId="{24B52D31-A0C2-4102-AA81-BE0CA8731BB4}" type="pres">
      <dgm:prSet presAssocID="{F2C65A0B-41C4-4AE8-B1CF-3FEE5796EFAD}" presName="compositeNode" presStyleCnt="0">
        <dgm:presLayoutVars>
          <dgm:bulletEnabled val="1"/>
        </dgm:presLayoutVars>
      </dgm:prSet>
      <dgm:spPr/>
    </dgm:pt>
    <dgm:pt modelId="{BD8D0243-B19B-4397-941D-3619F7F5B57A}" type="pres">
      <dgm:prSet presAssocID="{F2C65A0B-41C4-4AE8-B1CF-3FEE5796EFAD}" presName="bgRect" presStyleLbl="alignNode1" presStyleIdx="1" presStyleCnt="3" custLinFactNeighborX="26" custLinFactNeighborY="-744"/>
      <dgm:spPr/>
    </dgm:pt>
    <dgm:pt modelId="{934CEEB5-AF8A-4F86-914C-5B37F602F79C}" type="pres">
      <dgm:prSet presAssocID="{697CBE1C-C6C9-4312-9775-87FFE66DD65F}" presName="sibTransNodeRect" presStyleLbl="alignNode1" presStyleIdx="1" presStyleCnt="3">
        <dgm:presLayoutVars>
          <dgm:chMax val="0"/>
          <dgm:bulletEnabled val="1"/>
        </dgm:presLayoutVars>
      </dgm:prSet>
      <dgm:spPr/>
    </dgm:pt>
    <dgm:pt modelId="{F1AC268C-289A-42C3-ACA0-5037DC1EA034}" type="pres">
      <dgm:prSet presAssocID="{F2C65A0B-41C4-4AE8-B1CF-3FEE5796EFAD}" presName="nodeRect" presStyleLbl="alignNode1" presStyleIdx="1" presStyleCnt="3">
        <dgm:presLayoutVars>
          <dgm:bulletEnabled val="1"/>
        </dgm:presLayoutVars>
      </dgm:prSet>
      <dgm:spPr/>
    </dgm:pt>
    <dgm:pt modelId="{A570CF5E-CDB6-48BE-BFB7-2EFEC7DDBE44}" type="pres">
      <dgm:prSet presAssocID="{697CBE1C-C6C9-4312-9775-87FFE66DD65F}" presName="sibTrans" presStyleCnt="0"/>
      <dgm:spPr/>
    </dgm:pt>
    <dgm:pt modelId="{325B2352-B69D-43C6-8ED5-0CDF02FDDD56}" type="pres">
      <dgm:prSet presAssocID="{983C99B4-29E4-40B1-BDFE-55BA1D5AE235}" presName="compositeNode" presStyleCnt="0">
        <dgm:presLayoutVars>
          <dgm:bulletEnabled val="1"/>
        </dgm:presLayoutVars>
      </dgm:prSet>
      <dgm:spPr/>
    </dgm:pt>
    <dgm:pt modelId="{70A55A56-ABA8-4CA2-9AAE-F187580FCB9E}" type="pres">
      <dgm:prSet presAssocID="{983C99B4-29E4-40B1-BDFE-55BA1D5AE235}" presName="bgRect" presStyleLbl="alignNode1" presStyleIdx="2" presStyleCnt="3"/>
      <dgm:spPr/>
    </dgm:pt>
    <dgm:pt modelId="{73CDEE66-E3C0-4013-BC60-DEE0576E54B6}" type="pres">
      <dgm:prSet presAssocID="{1153FD8F-3C73-4FA7-8F48-6C27A3F34575}" presName="sibTransNodeRect" presStyleLbl="alignNode1" presStyleIdx="2" presStyleCnt="3">
        <dgm:presLayoutVars>
          <dgm:chMax val="0"/>
          <dgm:bulletEnabled val="1"/>
        </dgm:presLayoutVars>
      </dgm:prSet>
      <dgm:spPr/>
    </dgm:pt>
    <dgm:pt modelId="{8D346A8B-D665-47D6-BBAF-197DC9204602}" type="pres">
      <dgm:prSet presAssocID="{983C99B4-29E4-40B1-BDFE-55BA1D5AE235}" presName="nodeRect" presStyleLbl="alignNode1" presStyleIdx="2" presStyleCnt="3">
        <dgm:presLayoutVars>
          <dgm:bulletEnabled val="1"/>
        </dgm:presLayoutVars>
      </dgm:prSet>
      <dgm:spPr/>
    </dgm:pt>
  </dgm:ptLst>
  <dgm:cxnLst>
    <dgm:cxn modelId="{24125907-DB2A-4D52-819B-937362CFBCDC}" srcId="{63AD4B2C-5615-4D3B-B4EF-F0B636B9D44E}" destId="{AB495D57-D10D-4D5B-9361-CA20AFC1130F}" srcOrd="0" destOrd="0" parTransId="{85FC9A6E-0AD5-4549-AF4F-61E317C8AD70}" sibTransId="{2FB40C30-8CA6-464A-B353-9949A04B9138}"/>
    <dgm:cxn modelId="{BC560314-975B-45F0-BD83-DE501FB8F742}" type="presOf" srcId="{2FB40C30-8CA6-464A-B353-9949A04B9138}" destId="{C609EDF0-1FFE-4BFA-8AAD-61570EB8ED47}" srcOrd="0" destOrd="0" presId="urn:microsoft.com/office/officeart/2016/7/layout/LinearBlockProcessNumbered"/>
    <dgm:cxn modelId="{7637F571-145C-4933-9F0F-1DE6E4EB0B7E}" type="presOf" srcId="{AB495D57-D10D-4D5B-9361-CA20AFC1130F}" destId="{247BD368-A38B-4895-B936-1286D3EE9BA0}" srcOrd="1" destOrd="0" presId="urn:microsoft.com/office/officeart/2016/7/layout/LinearBlockProcessNumbered"/>
    <dgm:cxn modelId="{A4810A56-8E66-4338-AF00-30428FEC8716}" type="presOf" srcId="{F2C65A0B-41C4-4AE8-B1CF-3FEE5796EFAD}" destId="{BD8D0243-B19B-4397-941D-3619F7F5B57A}" srcOrd="0" destOrd="0" presId="urn:microsoft.com/office/officeart/2016/7/layout/LinearBlockProcessNumbered"/>
    <dgm:cxn modelId="{53E16D79-6DBA-48C1-BB09-79B82C105306}" type="presOf" srcId="{1153FD8F-3C73-4FA7-8F48-6C27A3F34575}" destId="{73CDEE66-E3C0-4013-BC60-DEE0576E54B6}" srcOrd="0" destOrd="0" presId="urn:microsoft.com/office/officeart/2016/7/layout/LinearBlockProcessNumbered"/>
    <dgm:cxn modelId="{B466C7AB-4133-4C80-B8C0-D07BB60CDF05}" type="presOf" srcId="{AB495D57-D10D-4D5B-9361-CA20AFC1130F}" destId="{C92EF324-CEE2-4471-8B43-D62416350DD6}" srcOrd="0" destOrd="0" presId="urn:microsoft.com/office/officeart/2016/7/layout/LinearBlockProcessNumbered"/>
    <dgm:cxn modelId="{AC109EBC-4C0B-4745-A639-E9ABEA350B5B}" srcId="{63AD4B2C-5615-4D3B-B4EF-F0B636B9D44E}" destId="{F2C65A0B-41C4-4AE8-B1CF-3FEE5796EFAD}" srcOrd="1" destOrd="0" parTransId="{38DE45E4-FCFE-4F4D-BA9E-93112C7E77F6}" sibTransId="{697CBE1C-C6C9-4312-9775-87FFE66DD65F}"/>
    <dgm:cxn modelId="{D3DD5ABD-FD5D-4556-A17B-25152E37FABE}" type="presOf" srcId="{63AD4B2C-5615-4D3B-B4EF-F0B636B9D44E}" destId="{E74AFEC9-632F-487E-AA5E-6E3866050554}" srcOrd="0" destOrd="0" presId="urn:microsoft.com/office/officeart/2016/7/layout/LinearBlockProcessNumbered"/>
    <dgm:cxn modelId="{598AD3CB-5584-447E-B522-9154C11E3FDA}" type="presOf" srcId="{983C99B4-29E4-40B1-BDFE-55BA1D5AE235}" destId="{8D346A8B-D665-47D6-BBAF-197DC9204602}" srcOrd="1" destOrd="0" presId="urn:microsoft.com/office/officeart/2016/7/layout/LinearBlockProcessNumbered"/>
    <dgm:cxn modelId="{A8AFB1DD-D9B4-460B-9B47-30B17C5386B6}" type="presOf" srcId="{697CBE1C-C6C9-4312-9775-87FFE66DD65F}" destId="{934CEEB5-AF8A-4F86-914C-5B37F602F79C}" srcOrd="0" destOrd="0" presId="urn:microsoft.com/office/officeart/2016/7/layout/LinearBlockProcessNumbered"/>
    <dgm:cxn modelId="{3B32CCF7-3E2A-408B-BCB8-47DC623A9624}" type="presOf" srcId="{983C99B4-29E4-40B1-BDFE-55BA1D5AE235}" destId="{70A55A56-ABA8-4CA2-9AAE-F187580FCB9E}" srcOrd="0" destOrd="0" presId="urn:microsoft.com/office/officeart/2016/7/layout/LinearBlockProcessNumbered"/>
    <dgm:cxn modelId="{E28FF1F7-92E7-4C9E-804C-586B7665A9FA}" srcId="{63AD4B2C-5615-4D3B-B4EF-F0B636B9D44E}" destId="{983C99B4-29E4-40B1-BDFE-55BA1D5AE235}" srcOrd="2" destOrd="0" parTransId="{C0215B00-5B84-4931-ACF7-76BC9D934B18}" sibTransId="{1153FD8F-3C73-4FA7-8F48-6C27A3F34575}"/>
    <dgm:cxn modelId="{32623AFD-252D-4C6E-8146-167AF6B20C52}" type="presOf" srcId="{F2C65A0B-41C4-4AE8-B1CF-3FEE5796EFAD}" destId="{F1AC268C-289A-42C3-ACA0-5037DC1EA034}" srcOrd="1" destOrd="0" presId="urn:microsoft.com/office/officeart/2016/7/layout/LinearBlockProcessNumbered"/>
    <dgm:cxn modelId="{F1715ECB-7347-4755-8A11-7940BC7B5923}" type="presParOf" srcId="{E74AFEC9-632F-487E-AA5E-6E3866050554}" destId="{3E40F639-17BA-4A26-A4F6-762B32BF04A6}" srcOrd="0" destOrd="0" presId="urn:microsoft.com/office/officeart/2016/7/layout/LinearBlockProcessNumbered"/>
    <dgm:cxn modelId="{9F2B3B59-0B1D-4B91-8EF8-FF549472C93A}" type="presParOf" srcId="{3E40F639-17BA-4A26-A4F6-762B32BF04A6}" destId="{C92EF324-CEE2-4471-8B43-D62416350DD6}" srcOrd="0" destOrd="0" presId="urn:microsoft.com/office/officeart/2016/7/layout/LinearBlockProcessNumbered"/>
    <dgm:cxn modelId="{52241BD1-EF7F-452E-B416-09B4893F024C}" type="presParOf" srcId="{3E40F639-17BA-4A26-A4F6-762B32BF04A6}" destId="{C609EDF0-1FFE-4BFA-8AAD-61570EB8ED47}" srcOrd="1" destOrd="0" presId="urn:microsoft.com/office/officeart/2016/7/layout/LinearBlockProcessNumbered"/>
    <dgm:cxn modelId="{2067C9B4-627A-4CDA-AF7C-B43BC4A80489}" type="presParOf" srcId="{3E40F639-17BA-4A26-A4F6-762B32BF04A6}" destId="{247BD368-A38B-4895-B936-1286D3EE9BA0}" srcOrd="2" destOrd="0" presId="urn:microsoft.com/office/officeart/2016/7/layout/LinearBlockProcessNumbered"/>
    <dgm:cxn modelId="{FA159EFD-6897-4A3A-894D-6A9A88AD337A}" type="presParOf" srcId="{E74AFEC9-632F-487E-AA5E-6E3866050554}" destId="{F94207D7-7949-4FE7-A89B-E36B6324ED00}" srcOrd="1" destOrd="0" presId="urn:microsoft.com/office/officeart/2016/7/layout/LinearBlockProcessNumbered"/>
    <dgm:cxn modelId="{503B3F21-4A41-47BD-90AB-29862DB57302}" type="presParOf" srcId="{E74AFEC9-632F-487E-AA5E-6E3866050554}" destId="{24B52D31-A0C2-4102-AA81-BE0CA8731BB4}" srcOrd="2" destOrd="0" presId="urn:microsoft.com/office/officeart/2016/7/layout/LinearBlockProcessNumbered"/>
    <dgm:cxn modelId="{E3D5580E-4BB8-4B0C-9FC4-80A9EC486434}" type="presParOf" srcId="{24B52D31-A0C2-4102-AA81-BE0CA8731BB4}" destId="{BD8D0243-B19B-4397-941D-3619F7F5B57A}" srcOrd="0" destOrd="0" presId="urn:microsoft.com/office/officeart/2016/7/layout/LinearBlockProcessNumbered"/>
    <dgm:cxn modelId="{2D8A9E45-C9C0-4FC1-8AE7-C99E47CE2A97}" type="presParOf" srcId="{24B52D31-A0C2-4102-AA81-BE0CA8731BB4}" destId="{934CEEB5-AF8A-4F86-914C-5B37F602F79C}" srcOrd="1" destOrd="0" presId="urn:microsoft.com/office/officeart/2016/7/layout/LinearBlockProcessNumbered"/>
    <dgm:cxn modelId="{6D5FA403-5BEF-4B9D-AEFE-7AE0569B64BC}" type="presParOf" srcId="{24B52D31-A0C2-4102-AA81-BE0CA8731BB4}" destId="{F1AC268C-289A-42C3-ACA0-5037DC1EA034}" srcOrd="2" destOrd="0" presId="urn:microsoft.com/office/officeart/2016/7/layout/LinearBlockProcessNumbered"/>
    <dgm:cxn modelId="{C8E29A34-5504-4A1A-A7E8-5EB09C4EF5C1}" type="presParOf" srcId="{E74AFEC9-632F-487E-AA5E-6E3866050554}" destId="{A570CF5E-CDB6-48BE-BFB7-2EFEC7DDBE44}" srcOrd="3" destOrd="0" presId="urn:microsoft.com/office/officeart/2016/7/layout/LinearBlockProcessNumbered"/>
    <dgm:cxn modelId="{D0607ED9-FC18-4785-AF6F-15C359CF7A03}" type="presParOf" srcId="{E74AFEC9-632F-487E-AA5E-6E3866050554}" destId="{325B2352-B69D-43C6-8ED5-0CDF02FDDD56}" srcOrd="4" destOrd="0" presId="urn:microsoft.com/office/officeart/2016/7/layout/LinearBlockProcessNumbered"/>
    <dgm:cxn modelId="{E595A62B-E319-425F-827C-28EF35BE535D}" type="presParOf" srcId="{325B2352-B69D-43C6-8ED5-0CDF02FDDD56}" destId="{70A55A56-ABA8-4CA2-9AAE-F187580FCB9E}" srcOrd="0" destOrd="0" presId="urn:microsoft.com/office/officeart/2016/7/layout/LinearBlockProcessNumbered"/>
    <dgm:cxn modelId="{8E081D5F-6C76-4B89-A53A-E3C9A6342E67}" type="presParOf" srcId="{325B2352-B69D-43C6-8ED5-0CDF02FDDD56}" destId="{73CDEE66-E3C0-4013-BC60-DEE0576E54B6}" srcOrd="1" destOrd="0" presId="urn:microsoft.com/office/officeart/2016/7/layout/LinearBlockProcessNumbered"/>
    <dgm:cxn modelId="{77FD9F0E-1EC3-4C20-8504-BF437923A283}" type="presParOf" srcId="{325B2352-B69D-43C6-8ED5-0CDF02FDDD56}" destId="{8D346A8B-D665-47D6-BBAF-197DC9204602}"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E77171D-5296-4977-B5FA-485BA7681803}" type="doc">
      <dgm:prSet loTypeId="urn:microsoft.com/office/officeart/2005/8/layout/hierarchy1" loCatId="hierarchy" qsTypeId="urn:microsoft.com/office/officeart/2005/8/quickstyle/simple1" qsCatId="simple" csTypeId="urn:microsoft.com/office/officeart/2005/8/colors/colorful1" csCatId="colorful"/>
      <dgm:spPr/>
      <dgm:t>
        <a:bodyPr/>
        <a:lstStyle/>
        <a:p>
          <a:endParaRPr lang="en-US"/>
        </a:p>
      </dgm:t>
    </dgm:pt>
    <dgm:pt modelId="{E8E17412-5BEE-4F6C-9503-FA1F6188AA32}">
      <dgm:prSet/>
      <dgm:spPr/>
      <dgm:t>
        <a:bodyPr/>
        <a:lstStyle/>
        <a:p>
          <a:r>
            <a:rPr lang="en-US"/>
            <a:t>Although not part of the mandatory minimum staffing patterns, most BA Receiving facilities, Psych Hospitals, and CSUs hire clinicians who provide discharge planning services.  They may have a bachelor’s degree in Social Work or other credentials such as a master’s degree.</a:t>
          </a:r>
        </a:p>
      </dgm:t>
    </dgm:pt>
    <dgm:pt modelId="{C5F23CEB-2CBE-4602-B227-4606A974F901}" type="parTrans" cxnId="{87E43EDC-63D6-47D2-92BF-67175C98892A}">
      <dgm:prSet/>
      <dgm:spPr/>
      <dgm:t>
        <a:bodyPr/>
        <a:lstStyle/>
        <a:p>
          <a:endParaRPr lang="en-US"/>
        </a:p>
      </dgm:t>
    </dgm:pt>
    <dgm:pt modelId="{B5680B6A-12B3-4465-A02A-ACF1BC4C3EDE}" type="sibTrans" cxnId="{87E43EDC-63D6-47D2-92BF-67175C98892A}">
      <dgm:prSet/>
      <dgm:spPr/>
      <dgm:t>
        <a:bodyPr/>
        <a:lstStyle/>
        <a:p>
          <a:endParaRPr lang="en-US"/>
        </a:p>
      </dgm:t>
    </dgm:pt>
    <dgm:pt modelId="{160E51C0-A860-4599-A6C1-3C6C3CB47B6B}">
      <dgm:prSet/>
      <dgm:spPr/>
      <dgm:t>
        <a:bodyPr/>
        <a:lstStyle/>
        <a:p>
          <a:r>
            <a:rPr lang="en-US"/>
            <a:t>The DC Planner role includes care coordination, collateral information gathering, family/SO engagement, obtaining ROIs, meeting with the patient to engage in treatment and DC Planning, arranging family meetings,  application completion, referral and Linking to resources and services, and treatment plan development/review.</a:t>
          </a:r>
        </a:p>
      </dgm:t>
    </dgm:pt>
    <dgm:pt modelId="{C0B9B07F-883B-46B7-A032-E78221DEAAF5}" type="parTrans" cxnId="{0501DB01-6885-401E-B207-573E1FE6F421}">
      <dgm:prSet/>
      <dgm:spPr/>
      <dgm:t>
        <a:bodyPr/>
        <a:lstStyle/>
        <a:p>
          <a:endParaRPr lang="en-US"/>
        </a:p>
      </dgm:t>
    </dgm:pt>
    <dgm:pt modelId="{02658358-A660-4A54-844E-1E74E4D61143}" type="sibTrans" cxnId="{0501DB01-6885-401E-B207-573E1FE6F421}">
      <dgm:prSet/>
      <dgm:spPr/>
      <dgm:t>
        <a:bodyPr/>
        <a:lstStyle/>
        <a:p>
          <a:endParaRPr lang="en-US"/>
        </a:p>
      </dgm:t>
    </dgm:pt>
    <dgm:pt modelId="{71B6ED41-BD32-4069-9F00-B0B19FA1709A}" type="pres">
      <dgm:prSet presAssocID="{AE77171D-5296-4977-B5FA-485BA7681803}" presName="hierChild1" presStyleCnt="0">
        <dgm:presLayoutVars>
          <dgm:chPref val="1"/>
          <dgm:dir/>
          <dgm:animOne val="branch"/>
          <dgm:animLvl val="lvl"/>
          <dgm:resizeHandles/>
        </dgm:presLayoutVars>
      </dgm:prSet>
      <dgm:spPr/>
    </dgm:pt>
    <dgm:pt modelId="{36DF9AF0-B08C-4A11-ADEF-156F57A0317C}" type="pres">
      <dgm:prSet presAssocID="{E8E17412-5BEE-4F6C-9503-FA1F6188AA32}" presName="hierRoot1" presStyleCnt="0"/>
      <dgm:spPr/>
    </dgm:pt>
    <dgm:pt modelId="{3978F055-0150-4EB2-88FD-BEFDD312282C}" type="pres">
      <dgm:prSet presAssocID="{E8E17412-5BEE-4F6C-9503-FA1F6188AA32}" presName="composite" presStyleCnt="0"/>
      <dgm:spPr/>
    </dgm:pt>
    <dgm:pt modelId="{B826112E-A3A5-421B-85DD-27B1B587240A}" type="pres">
      <dgm:prSet presAssocID="{E8E17412-5BEE-4F6C-9503-FA1F6188AA32}" presName="background" presStyleLbl="node0" presStyleIdx="0" presStyleCnt="2"/>
      <dgm:spPr/>
    </dgm:pt>
    <dgm:pt modelId="{19F80B9C-AB41-4099-8CCA-C8A604B43677}" type="pres">
      <dgm:prSet presAssocID="{E8E17412-5BEE-4F6C-9503-FA1F6188AA32}" presName="text" presStyleLbl="fgAcc0" presStyleIdx="0" presStyleCnt="2">
        <dgm:presLayoutVars>
          <dgm:chPref val="3"/>
        </dgm:presLayoutVars>
      </dgm:prSet>
      <dgm:spPr/>
    </dgm:pt>
    <dgm:pt modelId="{B9FEC6BA-C64E-488C-AEB1-E7979F3E547A}" type="pres">
      <dgm:prSet presAssocID="{E8E17412-5BEE-4F6C-9503-FA1F6188AA32}" presName="hierChild2" presStyleCnt="0"/>
      <dgm:spPr/>
    </dgm:pt>
    <dgm:pt modelId="{31FB0733-2397-4804-A028-4DC613AB3530}" type="pres">
      <dgm:prSet presAssocID="{160E51C0-A860-4599-A6C1-3C6C3CB47B6B}" presName="hierRoot1" presStyleCnt="0"/>
      <dgm:spPr/>
    </dgm:pt>
    <dgm:pt modelId="{4A6D21A8-8E1C-4411-9087-A0684D1FD3D5}" type="pres">
      <dgm:prSet presAssocID="{160E51C0-A860-4599-A6C1-3C6C3CB47B6B}" presName="composite" presStyleCnt="0"/>
      <dgm:spPr/>
    </dgm:pt>
    <dgm:pt modelId="{E28357D9-01C9-465A-B08E-C23E127FA1E1}" type="pres">
      <dgm:prSet presAssocID="{160E51C0-A860-4599-A6C1-3C6C3CB47B6B}" presName="background" presStyleLbl="node0" presStyleIdx="1" presStyleCnt="2"/>
      <dgm:spPr/>
    </dgm:pt>
    <dgm:pt modelId="{C7443205-69CE-4DCC-875F-38EC3AD86DF5}" type="pres">
      <dgm:prSet presAssocID="{160E51C0-A860-4599-A6C1-3C6C3CB47B6B}" presName="text" presStyleLbl="fgAcc0" presStyleIdx="1" presStyleCnt="2">
        <dgm:presLayoutVars>
          <dgm:chPref val="3"/>
        </dgm:presLayoutVars>
      </dgm:prSet>
      <dgm:spPr/>
    </dgm:pt>
    <dgm:pt modelId="{D3EA9199-6C2C-46FE-A48E-F40C3E036DA6}" type="pres">
      <dgm:prSet presAssocID="{160E51C0-A860-4599-A6C1-3C6C3CB47B6B}" presName="hierChild2" presStyleCnt="0"/>
      <dgm:spPr/>
    </dgm:pt>
  </dgm:ptLst>
  <dgm:cxnLst>
    <dgm:cxn modelId="{0501DB01-6885-401E-B207-573E1FE6F421}" srcId="{AE77171D-5296-4977-B5FA-485BA7681803}" destId="{160E51C0-A860-4599-A6C1-3C6C3CB47B6B}" srcOrd="1" destOrd="0" parTransId="{C0B9B07F-883B-46B7-A032-E78221DEAAF5}" sibTransId="{02658358-A660-4A54-844E-1E74E4D61143}"/>
    <dgm:cxn modelId="{92F60D43-758A-43F5-9EBA-5C951DF72D8C}" type="presOf" srcId="{160E51C0-A860-4599-A6C1-3C6C3CB47B6B}" destId="{C7443205-69CE-4DCC-875F-38EC3AD86DF5}" srcOrd="0" destOrd="0" presId="urn:microsoft.com/office/officeart/2005/8/layout/hierarchy1"/>
    <dgm:cxn modelId="{87E43EDC-63D6-47D2-92BF-67175C98892A}" srcId="{AE77171D-5296-4977-B5FA-485BA7681803}" destId="{E8E17412-5BEE-4F6C-9503-FA1F6188AA32}" srcOrd="0" destOrd="0" parTransId="{C5F23CEB-2CBE-4602-B227-4606A974F901}" sibTransId="{B5680B6A-12B3-4465-A02A-ACF1BC4C3EDE}"/>
    <dgm:cxn modelId="{8BBBDADC-0FBA-4FE9-988A-00602558370A}" type="presOf" srcId="{AE77171D-5296-4977-B5FA-485BA7681803}" destId="{71B6ED41-BD32-4069-9F00-B0B19FA1709A}" srcOrd="0" destOrd="0" presId="urn:microsoft.com/office/officeart/2005/8/layout/hierarchy1"/>
    <dgm:cxn modelId="{BE565FF3-A05C-4D4C-9D10-F12B9BADDEB0}" type="presOf" srcId="{E8E17412-5BEE-4F6C-9503-FA1F6188AA32}" destId="{19F80B9C-AB41-4099-8CCA-C8A604B43677}" srcOrd="0" destOrd="0" presId="urn:microsoft.com/office/officeart/2005/8/layout/hierarchy1"/>
    <dgm:cxn modelId="{FE68AC16-F79D-4D1E-933D-7227363797BD}" type="presParOf" srcId="{71B6ED41-BD32-4069-9F00-B0B19FA1709A}" destId="{36DF9AF0-B08C-4A11-ADEF-156F57A0317C}" srcOrd="0" destOrd="0" presId="urn:microsoft.com/office/officeart/2005/8/layout/hierarchy1"/>
    <dgm:cxn modelId="{104BDC5D-0FC0-4613-AD73-AF7D503F3D4A}" type="presParOf" srcId="{36DF9AF0-B08C-4A11-ADEF-156F57A0317C}" destId="{3978F055-0150-4EB2-88FD-BEFDD312282C}" srcOrd="0" destOrd="0" presId="urn:microsoft.com/office/officeart/2005/8/layout/hierarchy1"/>
    <dgm:cxn modelId="{151C1DC2-9733-4998-BB6A-92600826AFE7}" type="presParOf" srcId="{3978F055-0150-4EB2-88FD-BEFDD312282C}" destId="{B826112E-A3A5-421B-85DD-27B1B587240A}" srcOrd="0" destOrd="0" presId="urn:microsoft.com/office/officeart/2005/8/layout/hierarchy1"/>
    <dgm:cxn modelId="{1B64BE17-D104-4347-A1D0-D0768FBEFFEF}" type="presParOf" srcId="{3978F055-0150-4EB2-88FD-BEFDD312282C}" destId="{19F80B9C-AB41-4099-8CCA-C8A604B43677}" srcOrd="1" destOrd="0" presId="urn:microsoft.com/office/officeart/2005/8/layout/hierarchy1"/>
    <dgm:cxn modelId="{74588A3D-6238-451E-AA7B-708C1708C70E}" type="presParOf" srcId="{36DF9AF0-B08C-4A11-ADEF-156F57A0317C}" destId="{B9FEC6BA-C64E-488C-AEB1-E7979F3E547A}" srcOrd="1" destOrd="0" presId="urn:microsoft.com/office/officeart/2005/8/layout/hierarchy1"/>
    <dgm:cxn modelId="{2577CDAA-DE00-4EA8-ACB6-E29B2B84CB72}" type="presParOf" srcId="{71B6ED41-BD32-4069-9F00-B0B19FA1709A}" destId="{31FB0733-2397-4804-A028-4DC613AB3530}" srcOrd="1" destOrd="0" presId="urn:microsoft.com/office/officeart/2005/8/layout/hierarchy1"/>
    <dgm:cxn modelId="{4830DE4B-EAD6-44C9-9793-FDEBAC533D4E}" type="presParOf" srcId="{31FB0733-2397-4804-A028-4DC613AB3530}" destId="{4A6D21A8-8E1C-4411-9087-A0684D1FD3D5}" srcOrd="0" destOrd="0" presId="urn:microsoft.com/office/officeart/2005/8/layout/hierarchy1"/>
    <dgm:cxn modelId="{E0D980D8-D14F-4EF2-971C-402CEFC9EFA2}" type="presParOf" srcId="{4A6D21A8-8E1C-4411-9087-A0684D1FD3D5}" destId="{E28357D9-01C9-465A-B08E-C23E127FA1E1}" srcOrd="0" destOrd="0" presId="urn:microsoft.com/office/officeart/2005/8/layout/hierarchy1"/>
    <dgm:cxn modelId="{4102F86E-B8FB-4781-9A03-DF236DB23D7F}" type="presParOf" srcId="{4A6D21A8-8E1C-4411-9087-A0684D1FD3D5}" destId="{C7443205-69CE-4DCC-875F-38EC3AD86DF5}" srcOrd="1" destOrd="0" presId="urn:microsoft.com/office/officeart/2005/8/layout/hierarchy1"/>
    <dgm:cxn modelId="{10FE1951-BC3E-4453-A36E-34803CF1A65D}" type="presParOf" srcId="{31FB0733-2397-4804-A028-4DC613AB3530}" destId="{D3EA9199-6C2C-46FE-A48E-F40C3E036DA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F6AEFA4-73EB-4A35-97C0-0C92A9199298}"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2FE7D964-DDA7-41DC-ACB9-28F21CE6BC2E}">
      <dgm:prSet/>
      <dgm:spPr/>
      <dgm:t>
        <a:bodyPr/>
        <a:lstStyle/>
        <a:p>
          <a:r>
            <a:rPr lang="en-US"/>
            <a:t>7-day Clinical and  Medication Management Appointments</a:t>
          </a:r>
        </a:p>
      </dgm:t>
    </dgm:pt>
    <dgm:pt modelId="{BA0CD997-C764-415C-A6EF-98EA2F508DBE}" type="parTrans" cxnId="{3DE9F9DE-EC61-4EE6-BB3B-BFDFB8473E8B}">
      <dgm:prSet/>
      <dgm:spPr/>
      <dgm:t>
        <a:bodyPr/>
        <a:lstStyle/>
        <a:p>
          <a:endParaRPr lang="en-US"/>
        </a:p>
      </dgm:t>
    </dgm:pt>
    <dgm:pt modelId="{59C3DAFA-358B-4527-A5F5-52F4560665F7}" type="sibTrans" cxnId="{3DE9F9DE-EC61-4EE6-BB3B-BFDFB8473E8B}">
      <dgm:prSet/>
      <dgm:spPr/>
      <dgm:t>
        <a:bodyPr/>
        <a:lstStyle/>
        <a:p>
          <a:endParaRPr lang="en-US"/>
        </a:p>
      </dgm:t>
    </dgm:pt>
    <dgm:pt modelId="{50F34317-3A68-4B00-B6AE-0AB2B963FC7C}">
      <dgm:prSet/>
      <dgm:spPr/>
      <dgm:t>
        <a:bodyPr/>
        <a:lstStyle/>
        <a:p>
          <a:r>
            <a:rPr lang="en-US"/>
            <a:t>Colombia Suicide Severity Rating Scale(C-SSRS)</a:t>
          </a:r>
        </a:p>
      </dgm:t>
    </dgm:pt>
    <dgm:pt modelId="{51666752-1B61-4D29-825E-006981C69552}" type="parTrans" cxnId="{0F970705-F862-48FB-99F6-36D63DCE075F}">
      <dgm:prSet/>
      <dgm:spPr/>
      <dgm:t>
        <a:bodyPr/>
        <a:lstStyle/>
        <a:p>
          <a:endParaRPr lang="en-US"/>
        </a:p>
      </dgm:t>
    </dgm:pt>
    <dgm:pt modelId="{A9291838-5B3D-4C19-BC5E-FAF0B10BC752}" type="sibTrans" cxnId="{0F970705-F862-48FB-99F6-36D63DCE075F}">
      <dgm:prSet/>
      <dgm:spPr/>
      <dgm:t>
        <a:bodyPr/>
        <a:lstStyle/>
        <a:p>
          <a:endParaRPr lang="en-US"/>
        </a:p>
      </dgm:t>
    </dgm:pt>
    <dgm:pt modelId="{242937CF-E4A8-45F0-B530-D80E40F3E2AC}">
      <dgm:prSet/>
      <dgm:spPr/>
      <dgm:t>
        <a:bodyPr/>
        <a:lstStyle/>
        <a:p>
          <a:r>
            <a:rPr lang="en-US"/>
            <a:t>Discharge Plans and Instructions</a:t>
          </a:r>
        </a:p>
      </dgm:t>
    </dgm:pt>
    <dgm:pt modelId="{B91CE151-024A-4A1A-B19C-281D9B750762}" type="parTrans" cxnId="{20EBCD97-BEE2-4D94-A744-16B2493C40CD}">
      <dgm:prSet/>
      <dgm:spPr/>
      <dgm:t>
        <a:bodyPr/>
        <a:lstStyle/>
        <a:p>
          <a:endParaRPr lang="en-US"/>
        </a:p>
      </dgm:t>
    </dgm:pt>
    <dgm:pt modelId="{02DCC1C2-1D5C-4DA3-87F9-576ED7D1B0D8}" type="sibTrans" cxnId="{20EBCD97-BEE2-4D94-A744-16B2493C40CD}">
      <dgm:prSet/>
      <dgm:spPr/>
      <dgm:t>
        <a:bodyPr/>
        <a:lstStyle/>
        <a:p>
          <a:endParaRPr lang="en-US"/>
        </a:p>
      </dgm:t>
    </dgm:pt>
    <dgm:pt modelId="{2BC2763D-9030-4926-A422-CC831263567E}">
      <dgm:prSet/>
      <dgm:spPr/>
      <dgm:t>
        <a:bodyPr/>
        <a:lstStyle/>
        <a:p>
          <a:r>
            <a:rPr lang="en-US"/>
            <a:t>6-Step Safety Plan</a:t>
          </a:r>
        </a:p>
      </dgm:t>
    </dgm:pt>
    <dgm:pt modelId="{0DB2BF67-5352-4BAF-B8BB-6D718CFB7AF1}" type="parTrans" cxnId="{6DC4280E-D99A-435B-8926-D823A58E0ADD}">
      <dgm:prSet/>
      <dgm:spPr/>
      <dgm:t>
        <a:bodyPr/>
        <a:lstStyle/>
        <a:p>
          <a:endParaRPr lang="en-US"/>
        </a:p>
      </dgm:t>
    </dgm:pt>
    <dgm:pt modelId="{E40FC34D-9B81-4090-8D3C-717BB84663E5}" type="sibTrans" cxnId="{6DC4280E-D99A-435B-8926-D823A58E0ADD}">
      <dgm:prSet/>
      <dgm:spPr/>
      <dgm:t>
        <a:bodyPr/>
        <a:lstStyle/>
        <a:p>
          <a:endParaRPr lang="en-US"/>
        </a:p>
      </dgm:t>
    </dgm:pt>
    <dgm:pt modelId="{8F378D70-A209-45B4-AC39-F79FF97D98C5}">
      <dgm:prSet/>
      <dgm:spPr/>
      <dgm:t>
        <a:bodyPr/>
        <a:lstStyle/>
        <a:p>
          <a:r>
            <a:rPr lang="en-US"/>
            <a:t>Counseling on Access to Lethal Means-  Medication Safety, Weapons Removal</a:t>
          </a:r>
        </a:p>
      </dgm:t>
    </dgm:pt>
    <dgm:pt modelId="{41B5317A-EB45-473E-BC24-35045BD78ED1}" type="parTrans" cxnId="{CF740AF8-56EE-4359-A15E-E657DEA731F2}">
      <dgm:prSet/>
      <dgm:spPr/>
      <dgm:t>
        <a:bodyPr/>
        <a:lstStyle/>
        <a:p>
          <a:endParaRPr lang="en-US"/>
        </a:p>
      </dgm:t>
    </dgm:pt>
    <dgm:pt modelId="{9DDAD72D-3B7D-45AD-B558-2E9B015766D8}" type="sibTrans" cxnId="{CF740AF8-56EE-4359-A15E-E657DEA731F2}">
      <dgm:prSet/>
      <dgm:spPr/>
      <dgm:t>
        <a:bodyPr/>
        <a:lstStyle/>
        <a:p>
          <a:endParaRPr lang="en-US"/>
        </a:p>
      </dgm:t>
    </dgm:pt>
    <dgm:pt modelId="{79B46CF6-DCFE-49C9-A50E-EDE68A6814E8}">
      <dgm:prSet/>
      <dgm:spPr/>
      <dgm:t>
        <a:bodyPr/>
        <a:lstStyle/>
        <a:p>
          <a:r>
            <a:rPr lang="en-US"/>
            <a:t>Resources: NAMI, Transportation, Housing, AA, Case Management, Care Coordination,</a:t>
          </a:r>
        </a:p>
      </dgm:t>
    </dgm:pt>
    <dgm:pt modelId="{B1D6A249-19A5-42B0-9C9F-4121B2676230}" type="parTrans" cxnId="{16276E25-FD9B-4FAD-BA23-9B7BE1126F8A}">
      <dgm:prSet/>
      <dgm:spPr/>
      <dgm:t>
        <a:bodyPr/>
        <a:lstStyle/>
        <a:p>
          <a:endParaRPr lang="en-US"/>
        </a:p>
      </dgm:t>
    </dgm:pt>
    <dgm:pt modelId="{A1DB2097-D4B5-4DE5-BE06-EC63D17D3D78}" type="sibTrans" cxnId="{16276E25-FD9B-4FAD-BA23-9B7BE1126F8A}">
      <dgm:prSet/>
      <dgm:spPr/>
      <dgm:t>
        <a:bodyPr/>
        <a:lstStyle/>
        <a:p>
          <a:endParaRPr lang="en-US"/>
        </a:p>
      </dgm:t>
    </dgm:pt>
    <dgm:pt modelId="{B6CE5408-0B3A-42CD-89A4-4D55C5B9C31B}">
      <dgm:prSet/>
      <dgm:spPr/>
      <dgm:t>
        <a:bodyPr/>
        <a:lstStyle/>
        <a:p>
          <a:r>
            <a:rPr lang="en-US"/>
            <a:t>Warm Hand-offs, Step-down.</a:t>
          </a:r>
        </a:p>
      </dgm:t>
    </dgm:pt>
    <dgm:pt modelId="{852A0D98-A55B-445A-88B3-6794CA3499BE}" type="parTrans" cxnId="{A99A2166-0D4A-4A2C-8499-5285BBBD34F9}">
      <dgm:prSet/>
      <dgm:spPr/>
      <dgm:t>
        <a:bodyPr/>
        <a:lstStyle/>
        <a:p>
          <a:endParaRPr lang="en-US"/>
        </a:p>
      </dgm:t>
    </dgm:pt>
    <dgm:pt modelId="{338FD0A2-76DF-4AAD-8FA8-0B3CC236CA54}" type="sibTrans" cxnId="{A99A2166-0D4A-4A2C-8499-5285BBBD34F9}">
      <dgm:prSet/>
      <dgm:spPr/>
      <dgm:t>
        <a:bodyPr/>
        <a:lstStyle/>
        <a:p>
          <a:endParaRPr lang="en-US"/>
        </a:p>
      </dgm:t>
    </dgm:pt>
    <dgm:pt modelId="{1F83D1DD-1944-4DB5-A2DB-2D09144EDC09}" type="pres">
      <dgm:prSet presAssocID="{6F6AEFA4-73EB-4A35-97C0-0C92A9199298}" presName="vert0" presStyleCnt="0">
        <dgm:presLayoutVars>
          <dgm:dir/>
          <dgm:animOne val="branch"/>
          <dgm:animLvl val="lvl"/>
        </dgm:presLayoutVars>
      </dgm:prSet>
      <dgm:spPr/>
    </dgm:pt>
    <dgm:pt modelId="{851D6EC7-79EB-4463-8E26-0C8267100E5B}" type="pres">
      <dgm:prSet presAssocID="{2FE7D964-DDA7-41DC-ACB9-28F21CE6BC2E}" presName="thickLine" presStyleLbl="alignNode1" presStyleIdx="0" presStyleCnt="7"/>
      <dgm:spPr/>
    </dgm:pt>
    <dgm:pt modelId="{F80E8447-DB1C-49FE-812E-F09C8A79A05C}" type="pres">
      <dgm:prSet presAssocID="{2FE7D964-DDA7-41DC-ACB9-28F21CE6BC2E}" presName="horz1" presStyleCnt="0"/>
      <dgm:spPr/>
    </dgm:pt>
    <dgm:pt modelId="{DDC731EA-A2F1-4748-95A0-2411102DB86B}" type="pres">
      <dgm:prSet presAssocID="{2FE7D964-DDA7-41DC-ACB9-28F21CE6BC2E}" presName="tx1" presStyleLbl="revTx" presStyleIdx="0" presStyleCnt="7"/>
      <dgm:spPr/>
    </dgm:pt>
    <dgm:pt modelId="{31D2C728-3645-4FD3-A2AF-5E6528F0C922}" type="pres">
      <dgm:prSet presAssocID="{2FE7D964-DDA7-41DC-ACB9-28F21CE6BC2E}" presName="vert1" presStyleCnt="0"/>
      <dgm:spPr/>
    </dgm:pt>
    <dgm:pt modelId="{498F05DA-B34B-4FEA-B48E-1FCD7B7B92B5}" type="pres">
      <dgm:prSet presAssocID="{50F34317-3A68-4B00-B6AE-0AB2B963FC7C}" presName="thickLine" presStyleLbl="alignNode1" presStyleIdx="1" presStyleCnt="7"/>
      <dgm:spPr/>
    </dgm:pt>
    <dgm:pt modelId="{68B9CA91-7F42-482C-B248-13FEF5E2AFAC}" type="pres">
      <dgm:prSet presAssocID="{50F34317-3A68-4B00-B6AE-0AB2B963FC7C}" presName="horz1" presStyleCnt="0"/>
      <dgm:spPr/>
    </dgm:pt>
    <dgm:pt modelId="{953214BB-B157-4D2B-A763-DD9140A03658}" type="pres">
      <dgm:prSet presAssocID="{50F34317-3A68-4B00-B6AE-0AB2B963FC7C}" presName="tx1" presStyleLbl="revTx" presStyleIdx="1" presStyleCnt="7"/>
      <dgm:spPr/>
    </dgm:pt>
    <dgm:pt modelId="{DA933B12-F3B0-41F1-A2AA-6F67E49E81B7}" type="pres">
      <dgm:prSet presAssocID="{50F34317-3A68-4B00-B6AE-0AB2B963FC7C}" presName="vert1" presStyleCnt="0"/>
      <dgm:spPr/>
    </dgm:pt>
    <dgm:pt modelId="{904C9553-23ED-4513-9641-933C002E389C}" type="pres">
      <dgm:prSet presAssocID="{242937CF-E4A8-45F0-B530-D80E40F3E2AC}" presName="thickLine" presStyleLbl="alignNode1" presStyleIdx="2" presStyleCnt="7"/>
      <dgm:spPr/>
    </dgm:pt>
    <dgm:pt modelId="{3BA32EF6-8F56-4A60-8C0E-39C6A5A66670}" type="pres">
      <dgm:prSet presAssocID="{242937CF-E4A8-45F0-B530-D80E40F3E2AC}" presName="horz1" presStyleCnt="0"/>
      <dgm:spPr/>
    </dgm:pt>
    <dgm:pt modelId="{879B6938-2ADC-4D1C-9E88-A1AA58D5134A}" type="pres">
      <dgm:prSet presAssocID="{242937CF-E4A8-45F0-B530-D80E40F3E2AC}" presName="tx1" presStyleLbl="revTx" presStyleIdx="2" presStyleCnt="7"/>
      <dgm:spPr/>
    </dgm:pt>
    <dgm:pt modelId="{0CA70BE4-5DF9-4E83-BBDC-1569853B5B8F}" type="pres">
      <dgm:prSet presAssocID="{242937CF-E4A8-45F0-B530-D80E40F3E2AC}" presName="vert1" presStyleCnt="0"/>
      <dgm:spPr/>
    </dgm:pt>
    <dgm:pt modelId="{D92063C0-C376-41D8-A91E-B4EF297AC363}" type="pres">
      <dgm:prSet presAssocID="{2BC2763D-9030-4926-A422-CC831263567E}" presName="thickLine" presStyleLbl="alignNode1" presStyleIdx="3" presStyleCnt="7"/>
      <dgm:spPr/>
    </dgm:pt>
    <dgm:pt modelId="{E9D9C83E-1722-4467-817A-36A349539C54}" type="pres">
      <dgm:prSet presAssocID="{2BC2763D-9030-4926-A422-CC831263567E}" presName="horz1" presStyleCnt="0"/>
      <dgm:spPr/>
    </dgm:pt>
    <dgm:pt modelId="{39694D01-CA35-4D12-B0FD-47969088F45D}" type="pres">
      <dgm:prSet presAssocID="{2BC2763D-9030-4926-A422-CC831263567E}" presName="tx1" presStyleLbl="revTx" presStyleIdx="3" presStyleCnt="7"/>
      <dgm:spPr/>
    </dgm:pt>
    <dgm:pt modelId="{5A583E3E-11C3-48BA-8B53-620611078E9F}" type="pres">
      <dgm:prSet presAssocID="{2BC2763D-9030-4926-A422-CC831263567E}" presName="vert1" presStyleCnt="0"/>
      <dgm:spPr/>
    </dgm:pt>
    <dgm:pt modelId="{151799D3-C702-47AA-8D4E-7EB1B2A0D24A}" type="pres">
      <dgm:prSet presAssocID="{8F378D70-A209-45B4-AC39-F79FF97D98C5}" presName="thickLine" presStyleLbl="alignNode1" presStyleIdx="4" presStyleCnt="7"/>
      <dgm:spPr/>
    </dgm:pt>
    <dgm:pt modelId="{699E9F71-687B-42A7-8B87-0EDACBC34A47}" type="pres">
      <dgm:prSet presAssocID="{8F378D70-A209-45B4-AC39-F79FF97D98C5}" presName="horz1" presStyleCnt="0"/>
      <dgm:spPr/>
    </dgm:pt>
    <dgm:pt modelId="{FE4295BF-D60E-467A-BD16-8510ECBB3EAE}" type="pres">
      <dgm:prSet presAssocID="{8F378D70-A209-45B4-AC39-F79FF97D98C5}" presName="tx1" presStyleLbl="revTx" presStyleIdx="4" presStyleCnt="7"/>
      <dgm:spPr/>
    </dgm:pt>
    <dgm:pt modelId="{AC12E307-B492-432E-88A1-00767CC957E4}" type="pres">
      <dgm:prSet presAssocID="{8F378D70-A209-45B4-AC39-F79FF97D98C5}" presName="vert1" presStyleCnt="0"/>
      <dgm:spPr/>
    </dgm:pt>
    <dgm:pt modelId="{E2273472-4CB5-40D1-AFF9-C4F27989899A}" type="pres">
      <dgm:prSet presAssocID="{79B46CF6-DCFE-49C9-A50E-EDE68A6814E8}" presName="thickLine" presStyleLbl="alignNode1" presStyleIdx="5" presStyleCnt="7"/>
      <dgm:spPr/>
    </dgm:pt>
    <dgm:pt modelId="{D13B8C85-37FA-4750-8E24-67EA72DFE332}" type="pres">
      <dgm:prSet presAssocID="{79B46CF6-DCFE-49C9-A50E-EDE68A6814E8}" presName="horz1" presStyleCnt="0"/>
      <dgm:spPr/>
    </dgm:pt>
    <dgm:pt modelId="{EDDAEC5E-BD0B-4A20-84A4-E2B69B0944E6}" type="pres">
      <dgm:prSet presAssocID="{79B46CF6-DCFE-49C9-A50E-EDE68A6814E8}" presName="tx1" presStyleLbl="revTx" presStyleIdx="5" presStyleCnt="7"/>
      <dgm:spPr/>
    </dgm:pt>
    <dgm:pt modelId="{97F6C3D8-C22E-4BB7-9AA0-0C712017467A}" type="pres">
      <dgm:prSet presAssocID="{79B46CF6-DCFE-49C9-A50E-EDE68A6814E8}" presName="vert1" presStyleCnt="0"/>
      <dgm:spPr/>
    </dgm:pt>
    <dgm:pt modelId="{6C93A812-C0C3-421A-9EAC-6AE020BD8290}" type="pres">
      <dgm:prSet presAssocID="{B6CE5408-0B3A-42CD-89A4-4D55C5B9C31B}" presName="thickLine" presStyleLbl="alignNode1" presStyleIdx="6" presStyleCnt="7"/>
      <dgm:spPr/>
    </dgm:pt>
    <dgm:pt modelId="{9F815B03-9CC8-4443-8F04-664A5AAA1C3B}" type="pres">
      <dgm:prSet presAssocID="{B6CE5408-0B3A-42CD-89A4-4D55C5B9C31B}" presName="horz1" presStyleCnt="0"/>
      <dgm:spPr/>
    </dgm:pt>
    <dgm:pt modelId="{0D80C606-24CB-4A03-9AFA-639A5D6D2A90}" type="pres">
      <dgm:prSet presAssocID="{B6CE5408-0B3A-42CD-89A4-4D55C5B9C31B}" presName="tx1" presStyleLbl="revTx" presStyleIdx="6" presStyleCnt="7"/>
      <dgm:spPr/>
    </dgm:pt>
    <dgm:pt modelId="{4B90BB89-19E9-4330-BB9A-FA5CDB0A0754}" type="pres">
      <dgm:prSet presAssocID="{B6CE5408-0B3A-42CD-89A4-4D55C5B9C31B}" presName="vert1" presStyleCnt="0"/>
      <dgm:spPr/>
    </dgm:pt>
  </dgm:ptLst>
  <dgm:cxnLst>
    <dgm:cxn modelId="{0F970705-F862-48FB-99F6-36D63DCE075F}" srcId="{6F6AEFA4-73EB-4A35-97C0-0C92A9199298}" destId="{50F34317-3A68-4B00-B6AE-0AB2B963FC7C}" srcOrd="1" destOrd="0" parTransId="{51666752-1B61-4D29-825E-006981C69552}" sibTransId="{A9291838-5B3D-4C19-BC5E-FAF0B10BC752}"/>
    <dgm:cxn modelId="{6DC4280E-D99A-435B-8926-D823A58E0ADD}" srcId="{6F6AEFA4-73EB-4A35-97C0-0C92A9199298}" destId="{2BC2763D-9030-4926-A422-CC831263567E}" srcOrd="3" destOrd="0" parTransId="{0DB2BF67-5352-4BAF-B8BB-6D718CFB7AF1}" sibTransId="{E40FC34D-9B81-4090-8D3C-717BB84663E5}"/>
    <dgm:cxn modelId="{16276E25-FD9B-4FAD-BA23-9B7BE1126F8A}" srcId="{6F6AEFA4-73EB-4A35-97C0-0C92A9199298}" destId="{79B46CF6-DCFE-49C9-A50E-EDE68A6814E8}" srcOrd="5" destOrd="0" parTransId="{B1D6A249-19A5-42B0-9C9F-4121B2676230}" sibTransId="{A1DB2097-D4B5-4DE5-BE06-EC63D17D3D78}"/>
    <dgm:cxn modelId="{7DB32E2E-D001-45CF-B2B5-FB629805A560}" type="presOf" srcId="{50F34317-3A68-4B00-B6AE-0AB2B963FC7C}" destId="{953214BB-B157-4D2B-A763-DD9140A03658}" srcOrd="0" destOrd="0" presId="urn:microsoft.com/office/officeart/2008/layout/LinedList"/>
    <dgm:cxn modelId="{03C14640-5AAB-41BA-BE9B-14E23526CE7B}" type="presOf" srcId="{2BC2763D-9030-4926-A422-CC831263567E}" destId="{39694D01-CA35-4D12-B0FD-47969088F45D}" srcOrd="0" destOrd="0" presId="urn:microsoft.com/office/officeart/2008/layout/LinedList"/>
    <dgm:cxn modelId="{A99A2166-0D4A-4A2C-8499-5285BBBD34F9}" srcId="{6F6AEFA4-73EB-4A35-97C0-0C92A9199298}" destId="{B6CE5408-0B3A-42CD-89A4-4D55C5B9C31B}" srcOrd="6" destOrd="0" parTransId="{852A0D98-A55B-445A-88B3-6794CA3499BE}" sibTransId="{338FD0A2-76DF-4AAD-8FA8-0B3CC236CA54}"/>
    <dgm:cxn modelId="{8E31DD4A-83F6-49FA-8DB3-7B0B2526C94F}" type="presOf" srcId="{242937CF-E4A8-45F0-B530-D80E40F3E2AC}" destId="{879B6938-2ADC-4D1C-9E88-A1AA58D5134A}" srcOrd="0" destOrd="0" presId="urn:microsoft.com/office/officeart/2008/layout/LinedList"/>
    <dgm:cxn modelId="{D6DCC75A-FC74-4508-83B4-3AE91A1AF73B}" type="presOf" srcId="{79B46CF6-DCFE-49C9-A50E-EDE68A6814E8}" destId="{EDDAEC5E-BD0B-4A20-84A4-E2B69B0944E6}" srcOrd="0" destOrd="0" presId="urn:microsoft.com/office/officeart/2008/layout/LinedList"/>
    <dgm:cxn modelId="{20EBCD97-BEE2-4D94-A744-16B2493C40CD}" srcId="{6F6AEFA4-73EB-4A35-97C0-0C92A9199298}" destId="{242937CF-E4A8-45F0-B530-D80E40F3E2AC}" srcOrd="2" destOrd="0" parTransId="{B91CE151-024A-4A1A-B19C-281D9B750762}" sibTransId="{02DCC1C2-1D5C-4DA3-87F9-576ED7D1B0D8}"/>
    <dgm:cxn modelId="{B55F6F9B-EF95-4B54-9AAF-196C38038E69}" type="presOf" srcId="{2FE7D964-DDA7-41DC-ACB9-28F21CE6BC2E}" destId="{DDC731EA-A2F1-4748-95A0-2411102DB86B}" srcOrd="0" destOrd="0" presId="urn:microsoft.com/office/officeart/2008/layout/LinedList"/>
    <dgm:cxn modelId="{5751A5A2-78D9-4014-9427-F30253E0705D}" type="presOf" srcId="{6F6AEFA4-73EB-4A35-97C0-0C92A9199298}" destId="{1F83D1DD-1944-4DB5-A2DB-2D09144EDC09}" srcOrd="0" destOrd="0" presId="urn:microsoft.com/office/officeart/2008/layout/LinedList"/>
    <dgm:cxn modelId="{505FBEC3-B21E-4EC8-9B5F-43D333F795B0}" type="presOf" srcId="{8F378D70-A209-45B4-AC39-F79FF97D98C5}" destId="{FE4295BF-D60E-467A-BD16-8510ECBB3EAE}" srcOrd="0" destOrd="0" presId="urn:microsoft.com/office/officeart/2008/layout/LinedList"/>
    <dgm:cxn modelId="{F02561DA-0E7C-4465-841D-19EE9A20B648}" type="presOf" srcId="{B6CE5408-0B3A-42CD-89A4-4D55C5B9C31B}" destId="{0D80C606-24CB-4A03-9AFA-639A5D6D2A90}" srcOrd="0" destOrd="0" presId="urn:microsoft.com/office/officeart/2008/layout/LinedList"/>
    <dgm:cxn modelId="{3DE9F9DE-EC61-4EE6-BB3B-BFDFB8473E8B}" srcId="{6F6AEFA4-73EB-4A35-97C0-0C92A9199298}" destId="{2FE7D964-DDA7-41DC-ACB9-28F21CE6BC2E}" srcOrd="0" destOrd="0" parTransId="{BA0CD997-C764-415C-A6EF-98EA2F508DBE}" sibTransId="{59C3DAFA-358B-4527-A5F5-52F4560665F7}"/>
    <dgm:cxn modelId="{CF740AF8-56EE-4359-A15E-E657DEA731F2}" srcId="{6F6AEFA4-73EB-4A35-97C0-0C92A9199298}" destId="{8F378D70-A209-45B4-AC39-F79FF97D98C5}" srcOrd="4" destOrd="0" parTransId="{41B5317A-EB45-473E-BC24-35045BD78ED1}" sibTransId="{9DDAD72D-3B7D-45AD-B558-2E9B015766D8}"/>
    <dgm:cxn modelId="{563B1AB3-A8F8-4EB2-B583-D40F0358754F}" type="presParOf" srcId="{1F83D1DD-1944-4DB5-A2DB-2D09144EDC09}" destId="{851D6EC7-79EB-4463-8E26-0C8267100E5B}" srcOrd="0" destOrd="0" presId="urn:microsoft.com/office/officeart/2008/layout/LinedList"/>
    <dgm:cxn modelId="{E043E9B3-FD0E-40DA-8753-AFA4830AFA0D}" type="presParOf" srcId="{1F83D1DD-1944-4DB5-A2DB-2D09144EDC09}" destId="{F80E8447-DB1C-49FE-812E-F09C8A79A05C}" srcOrd="1" destOrd="0" presId="urn:microsoft.com/office/officeart/2008/layout/LinedList"/>
    <dgm:cxn modelId="{4C9CA2AB-FEF5-474E-BBD7-A979BC83F171}" type="presParOf" srcId="{F80E8447-DB1C-49FE-812E-F09C8A79A05C}" destId="{DDC731EA-A2F1-4748-95A0-2411102DB86B}" srcOrd="0" destOrd="0" presId="urn:microsoft.com/office/officeart/2008/layout/LinedList"/>
    <dgm:cxn modelId="{45967B89-928A-4CCC-A43C-7A84A0C2FF2E}" type="presParOf" srcId="{F80E8447-DB1C-49FE-812E-F09C8A79A05C}" destId="{31D2C728-3645-4FD3-A2AF-5E6528F0C922}" srcOrd="1" destOrd="0" presId="urn:microsoft.com/office/officeart/2008/layout/LinedList"/>
    <dgm:cxn modelId="{48A09E1D-B3C4-4385-8F13-5AA5C6BADE63}" type="presParOf" srcId="{1F83D1DD-1944-4DB5-A2DB-2D09144EDC09}" destId="{498F05DA-B34B-4FEA-B48E-1FCD7B7B92B5}" srcOrd="2" destOrd="0" presId="urn:microsoft.com/office/officeart/2008/layout/LinedList"/>
    <dgm:cxn modelId="{0563695C-F0A1-42BD-8171-0808BBAB82CC}" type="presParOf" srcId="{1F83D1DD-1944-4DB5-A2DB-2D09144EDC09}" destId="{68B9CA91-7F42-482C-B248-13FEF5E2AFAC}" srcOrd="3" destOrd="0" presId="urn:microsoft.com/office/officeart/2008/layout/LinedList"/>
    <dgm:cxn modelId="{5AE1C500-C86A-4635-AF3B-5CAF9ADF82D2}" type="presParOf" srcId="{68B9CA91-7F42-482C-B248-13FEF5E2AFAC}" destId="{953214BB-B157-4D2B-A763-DD9140A03658}" srcOrd="0" destOrd="0" presId="urn:microsoft.com/office/officeart/2008/layout/LinedList"/>
    <dgm:cxn modelId="{12FDC09D-95BB-4A5B-8D53-55EC8AD7E6E8}" type="presParOf" srcId="{68B9CA91-7F42-482C-B248-13FEF5E2AFAC}" destId="{DA933B12-F3B0-41F1-A2AA-6F67E49E81B7}" srcOrd="1" destOrd="0" presId="urn:microsoft.com/office/officeart/2008/layout/LinedList"/>
    <dgm:cxn modelId="{C6B85D71-5B91-4CCE-BA86-12485BA7EB5A}" type="presParOf" srcId="{1F83D1DD-1944-4DB5-A2DB-2D09144EDC09}" destId="{904C9553-23ED-4513-9641-933C002E389C}" srcOrd="4" destOrd="0" presId="urn:microsoft.com/office/officeart/2008/layout/LinedList"/>
    <dgm:cxn modelId="{7A9692F0-4845-44FF-82F6-CCD2092DAC41}" type="presParOf" srcId="{1F83D1DD-1944-4DB5-A2DB-2D09144EDC09}" destId="{3BA32EF6-8F56-4A60-8C0E-39C6A5A66670}" srcOrd="5" destOrd="0" presId="urn:microsoft.com/office/officeart/2008/layout/LinedList"/>
    <dgm:cxn modelId="{BF1BCE45-BBD8-4501-BCEB-9D849B341FF2}" type="presParOf" srcId="{3BA32EF6-8F56-4A60-8C0E-39C6A5A66670}" destId="{879B6938-2ADC-4D1C-9E88-A1AA58D5134A}" srcOrd="0" destOrd="0" presId="urn:microsoft.com/office/officeart/2008/layout/LinedList"/>
    <dgm:cxn modelId="{63C7E2E9-ADE0-4F67-8AA1-BB6327384C59}" type="presParOf" srcId="{3BA32EF6-8F56-4A60-8C0E-39C6A5A66670}" destId="{0CA70BE4-5DF9-4E83-BBDC-1569853B5B8F}" srcOrd="1" destOrd="0" presId="urn:microsoft.com/office/officeart/2008/layout/LinedList"/>
    <dgm:cxn modelId="{7E9FE8C4-115C-49F0-A3C4-54DA50292AB7}" type="presParOf" srcId="{1F83D1DD-1944-4DB5-A2DB-2D09144EDC09}" destId="{D92063C0-C376-41D8-A91E-B4EF297AC363}" srcOrd="6" destOrd="0" presId="urn:microsoft.com/office/officeart/2008/layout/LinedList"/>
    <dgm:cxn modelId="{101E614F-3F0F-4A94-A811-6A050FCB6852}" type="presParOf" srcId="{1F83D1DD-1944-4DB5-A2DB-2D09144EDC09}" destId="{E9D9C83E-1722-4467-817A-36A349539C54}" srcOrd="7" destOrd="0" presId="urn:microsoft.com/office/officeart/2008/layout/LinedList"/>
    <dgm:cxn modelId="{47141805-EF2B-4E05-8793-F00372DC1ECA}" type="presParOf" srcId="{E9D9C83E-1722-4467-817A-36A349539C54}" destId="{39694D01-CA35-4D12-B0FD-47969088F45D}" srcOrd="0" destOrd="0" presId="urn:microsoft.com/office/officeart/2008/layout/LinedList"/>
    <dgm:cxn modelId="{292A567D-2594-480A-B8E5-C36322321174}" type="presParOf" srcId="{E9D9C83E-1722-4467-817A-36A349539C54}" destId="{5A583E3E-11C3-48BA-8B53-620611078E9F}" srcOrd="1" destOrd="0" presId="urn:microsoft.com/office/officeart/2008/layout/LinedList"/>
    <dgm:cxn modelId="{911CAA80-FEAA-4702-93E4-09DB38D33815}" type="presParOf" srcId="{1F83D1DD-1944-4DB5-A2DB-2D09144EDC09}" destId="{151799D3-C702-47AA-8D4E-7EB1B2A0D24A}" srcOrd="8" destOrd="0" presId="urn:microsoft.com/office/officeart/2008/layout/LinedList"/>
    <dgm:cxn modelId="{2C6457F3-AFA2-4CAA-BDB8-1955418E90E9}" type="presParOf" srcId="{1F83D1DD-1944-4DB5-A2DB-2D09144EDC09}" destId="{699E9F71-687B-42A7-8B87-0EDACBC34A47}" srcOrd="9" destOrd="0" presId="urn:microsoft.com/office/officeart/2008/layout/LinedList"/>
    <dgm:cxn modelId="{114EFA84-8BF8-4910-894E-2E9BC333D6C1}" type="presParOf" srcId="{699E9F71-687B-42A7-8B87-0EDACBC34A47}" destId="{FE4295BF-D60E-467A-BD16-8510ECBB3EAE}" srcOrd="0" destOrd="0" presId="urn:microsoft.com/office/officeart/2008/layout/LinedList"/>
    <dgm:cxn modelId="{67D905DB-C8E8-4A3F-AF28-36743DC97065}" type="presParOf" srcId="{699E9F71-687B-42A7-8B87-0EDACBC34A47}" destId="{AC12E307-B492-432E-88A1-00767CC957E4}" srcOrd="1" destOrd="0" presId="urn:microsoft.com/office/officeart/2008/layout/LinedList"/>
    <dgm:cxn modelId="{AEA80E9E-8FF1-41CE-855E-A41BC69FF654}" type="presParOf" srcId="{1F83D1DD-1944-4DB5-A2DB-2D09144EDC09}" destId="{E2273472-4CB5-40D1-AFF9-C4F27989899A}" srcOrd="10" destOrd="0" presId="urn:microsoft.com/office/officeart/2008/layout/LinedList"/>
    <dgm:cxn modelId="{6EDA6022-72BE-477E-8F1E-4EAC866F27D8}" type="presParOf" srcId="{1F83D1DD-1944-4DB5-A2DB-2D09144EDC09}" destId="{D13B8C85-37FA-4750-8E24-67EA72DFE332}" srcOrd="11" destOrd="0" presId="urn:microsoft.com/office/officeart/2008/layout/LinedList"/>
    <dgm:cxn modelId="{7EF8D6B7-1983-4807-95C5-F427AF8AA54E}" type="presParOf" srcId="{D13B8C85-37FA-4750-8E24-67EA72DFE332}" destId="{EDDAEC5E-BD0B-4A20-84A4-E2B69B0944E6}" srcOrd="0" destOrd="0" presId="urn:microsoft.com/office/officeart/2008/layout/LinedList"/>
    <dgm:cxn modelId="{EC6C2A89-9677-4FA9-A383-C29893CD196B}" type="presParOf" srcId="{D13B8C85-37FA-4750-8E24-67EA72DFE332}" destId="{97F6C3D8-C22E-4BB7-9AA0-0C712017467A}" srcOrd="1" destOrd="0" presId="urn:microsoft.com/office/officeart/2008/layout/LinedList"/>
    <dgm:cxn modelId="{DA42358C-545F-4107-82CF-CB050D33CF54}" type="presParOf" srcId="{1F83D1DD-1944-4DB5-A2DB-2D09144EDC09}" destId="{6C93A812-C0C3-421A-9EAC-6AE020BD8290}" srcOrd="12" destOrd="0" presId="urn:microsoft.com/office/officeart/2008/layout/LinedList"/>
    <dgm:cxn modelId="{6319BF07-535C-4A1E-A6FC-571817842B2C}" type="presParOf" srcId="{1F83D1DD-1944-4DB5-A2DB-2D09144EDC09}" destId="{9F815B03-9CC8-4443-8F04-664A5AAA1C3B}" srcOrd="13" destOrd="0" presId="urn:microsoft.com/office/officeart/2008/layout/LinedList"/>
    <dgm:cxn modelId="{D1AAC7BE-D876-48C7-A7E1-CE61E46D4206}" type="presParOf" srcId="{9F815B03-9CC8-4443-8F04-664A5AAA1C3B}" destId="{0D80C606-24CB-4A03-9AFA-639A5D6D2A90}" srcOrd="0" destOrd="0" presId="urn:microsoft.com/office/officeart/2008/layout/LinedList"/>
    <dgm:cxn modelId="{2E1C5947-73E3-4C7B-82C5-0873600E2D73}" type="presParOf" srcId="{9F815B03-9CC8-4443-8F04-664A5AAA1C3B}" destId="{4B90BB89-19E9-4330-BB9A-FA5CDB0A075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0014A4-407D-4B98-8AFA-B77019CE2C72}">
      <dsp:nvSpPr>
        <dsp:cNvPr id="0" name=""/>
        <dsp:cNvSpPr/>
      </dsp:nvSpPr>
      <dsp:spPr>
        <a:xfrm>
          <a:off x="0" y="0"/>
          <a:ext cx="978376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679587-CB1D-4C52-A7E8-CC9429974EAD}">
      <dsp:nvSpPr>
        <dsp:cNvPr id="0" name=""/>
        <dsp:cNvSpPr/>
      </dsp:nvSpPr>
      <dsp:spPr>
        <a:xfrm>
          <a:off x="0" y="0"/>
          <a:ext cx="1956752" cy="3416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The Act intended to:</a:t>
          </a:r>
        </a:p>
      </dsp:txBody>
      <dsp:txXfrm>
        <a:off x="0" y="0"/>
        <a:ext cx="1956752" cy="3416205"/>
      </dsp:txXfrm>
    </dsp:sp>
    <dsp:sp modelId="{67B26A75-647B-4EF9-A8D4-6B9184905E90}">
      <dsp:nvSpPr>
        <dsp:cNvPr id="0" name=""/>
        <dsp:cNvSpPr/>
      </dsp:nvSpPr>
      <dsp:spPr>
        <a:xfrm>
          <a:off x="2103509" y="53378"/>
          <a:ext cx="7680253" cy="1067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a:t>Encourage voluntary </a:t>
          </a:r>
          <a:r>
            <a:rPr lang="en-US" sz="2400" kern="1200">
              <a:latin typeface="Corbel" panose="020B0503020204020204"/>
            </a:rPr>
            <a:t>admissions as</a:t>
          </a:r>
          <a:r>
            <a:rPr lang="en-US" sz="2400" kern="1200"/>
            <a:t> opposed to involuntary (when the person was competent to consent).</a:t>
          </a:r>
        </a:p>
      </dsp:txBody>
      <dsp:txXfrm>
        <a:off x="2103509" y="53378"/>
        <a:ext cx="7680253" cy="1067564"/>
      </dsp:txXfrm>
    </dsp:sp>
    <dsp:sp modelId="{96555CE1-31B3-45A2-AAF9-75E6053158B7}">
      <dsp:nvSpPr>
        <dsp:cNvPr id="0" name=""/>
        <dsp:cNvSpPr/>
      </dsp:nvSpPr>
      <dsp:spPr>
        <a:xfrm>
          <a:off x="1956752" y="1120942"/>
          <a:ext cx="782701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0C6ADC-2589-431D-83A4-3368C49E44FD}">
      <dsp:nvSpPr>
        <dsp:cNvPr id="0" name=""/>
        <dsp:cNvSpPr/>
      </dsp:nvSpPr>
      <dsp:spPr>
        <a:xfrm>
          <a:off x="2103509" y="1174320"/>
          <a:ext cx="7680253" cy="1067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Separate the process of hospitalization from the process of legal incompetency.</a:t>
          </a:r>
        </a:p>
      </dsp:txBody>
      <dsp:txXfrm>
        <a:off x="2103509" y="1174320"/>
        <a:ext cx="7680253" cy="1067564"/>
      </dsp:txXfrm>
    </dsp:sp>
    <dsp:sp modelId="{80F56846-9F22-4EAB-8F07-A517723D9387}">
      <dsp:nvSpPr>
        <dsp:cNvPr id="0" name=""/>
        <dsp:cNvSpPr/>
      </dsp:nvSpPr>
      <dsp:spPr>
        <a:xfrm>
          <a:off x="1956752" y="2241884"/>
          <a:ext cx="782701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CCABDC-D58D-433A-9B5C-BB854DB00BE9}">
      <dsp:nvSpPr>
        <dsp:cNvPr id="0" name=""/>
        <dsp:cNvSpPr/>
      </dsp:nvSpPr>
      <dsp:spPr>
        <a:xfrm>
          <a:off x="2103509" y="2295262"/>
          <a:ext cx="7680253" cy="1067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Increase community care of persons with mental illnesses and to facilitate persons’ return to normal community life. </a:t>
          </a:r>
        </a:p>
      </dsp:txBody>
      <dsp:txXfrm>
        <a:off x="2103509" y="2295262"/>
        <a:ext cx="7680253" cy="1067564"/>
      </dsp:txXfrm>
    </dsp:sp>
    <dsp:sp modelId="{469165EF-21B0-4220-90BF-7FD1A21A3F27}">
      <dsp:nvSpPr>
        <dsp:cNvPr id="0" name=""/>
        <dsp:cNvSpPr/>
      </dsp:nvSpPr>
      <dsp:spPr>
        <a:xfrm>
          <a:off x="1956752" y="3362826"/>
          <a:ext cx="782701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1C588E-4BC9-44F3-9ECF-8D2C2C743D5C}">
      <dsp:nvSpPr>
        <dsp:cNvPr id="0" name=""/>
        <dsp:cNvSpPr/>
      </dsp:nvSpPr>
      <dsp:spPr>
        <a:xfrm>
          <a:off x="0" y="0"/>
          <a:ext cx="1158881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1B14C5-F875-4582-B06F-49B4902E6822}">
      <dsp:nvSpPr>
        <dsp:cNvPr id="0" name=""/>
        <dsp:cNvSpPr/>
      </dsp:nvSpPr>
      <dsp:spPr>
        <a:xfrm>
          <a:off x="0" y="0"/>
          <a:ext cx="2317763" cy="4154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There is reason to believe an individual has a mental illness, and because of their mental illness:</a:t>
          </a:r>
        </a:p>
      </dsp:txBody>
      <dsp:txXfrm>
        <a:off x="0" y="0"/>
        <a:ext cx="2317763" cy="4154984"/>
      </dsp:txXfrm>
    </dsp:sp>
    <dsp:sp modelId="{D05966D0-6828-4E57-8129-62A1EB538EFD}">
      <dsp:nvSpPr>
        <dsp:cNvPr id="0" name=""/>
        <dsp:cNvSpPr/>
      </dsp:nvSpPr>
      <dsp:spPr>
        <a:xfrm>
          <a:off x="2491595" y="64921"/>
          <a:ext cx="9097221" cy="1298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The individual has refused voluntary examination, or they are unable to determine for themselves that examination is necessary and </a:t>
          </a:r>
        </a:p>
      </dsp:txBody>
      <dsp:txXfrm>
        <a:off x="2491595" y="64921"/>
        <a:ext cx="9097221" cy="1298432"/>
      </dsp:txXfrm>
    </dsp:sp>
    <dsp:sp modelId="{6FEF280C-EADF-4779-9F12-14715B728361}">
      <dsp:nvSpPr>
        <dsp:cNvPr id="0" name=""/>
        <dsp:cNvSpPr/>
      </dsp:nvSpPr>
      <dsp:spPr>
        <a:xfrm>
          <a:off x="2317763" y="1363354"/>
          <a:ext cx="927105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7453E4-1E62-4E00-BF53-2C1B818B0D84}">
      <dsp:nvSpPr>
        <dsp:cNvPr id="0" name=""/>
        <dsp:cNvSpPr/>
      </dsp:nvSpPr>
      <dsp:spPr>
        <a:xfrm>
          <a:off x="2491595" y="1428275"/>
          <a:ext cx="9097221" cy="1298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Without care or treatment, they may suffer from personal neglect or refuse to care for themselves, which presents a threat of substantial harm to their well-being; or</a:t>
          </a:r>
        </a:p>
      </dsp:txBody>
      <dsp:txXfrm>
        <a:off x="2491595" y="1428275"/>
        <a:ext cx="9097221" cy="1298432"/>
      </dsp:txXfrm>
    </dsp:sp>
    <dsp:sp modelId="{0BBD22E6-9430-4A6F-A0C3-D7A624671C63}">
      <dsp:nvSpPr>
        <dsp:cNvPr id="0" name=""/>
        <dsp:cNvSpPr/>
      </dsp:nvSpPr>
      <dsp:spPr>
        <a:xfrm>
          <a:off x="2317763" y="2726708"/>
          <a:ext cx="927105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A32989-38E9-4076-ACB7-240ACB2C73B4}">
      <dsp:nvSpPr>
        <dsp:cNvPr id="0" name=""/>
        <dsp:cNvSpPr/>
      </dsp:nvSpPr>
      <dsp:spPr>
        <a:xfrm>
          <a:off x="2491595" y="2791629"/>
          <a:ext cx="9097221" cy="1298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There is a substantial likelihood that without care or treatment, the individual will cause harm to themselves or others in the near future.</a:t>
          </a:r>
        </a:p>
      </dsp:txBody>
      <dsp:txXfrm>
        <a:off x="2491595" y="2791629"/>
        <a:ext cx="9097221" cy="1298432"/>
      </dsp:txXfrm>
    </dsp:sp>
    <dsp:sp modelId="{73A11DCA-BBFA-451E-BE49-497E9D883D05}">
      <dsp:nvSpPr>
        <dsp:cNvPr id="0" name=""/>
        <dsp:cNvSpPr/>
      </dsp:nvSpPr>
      <dsp:spPr>
        <a:xfrm>
          <a:off x="2317763" y="4090062"/>
          <a:ext cx="927105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803B9B-3907-44B4-91E2-172020229AB9}">
      <dsp:nvSpPr>
        <dsp:cNvPr id="0" name=""/>
        <dsp:cNvSpPr/>
      </dsp:nvSpPr>
      <dsp:spPr>
        <a:xfrm>
          <a:off x="1580507" y="389570"/>
          <a:ext cx="1363933" cy="13639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50F327-92A9-4BE3-A773-4D8B52595896}">
      <dsp:nvSpPr>
        <dsp:cNvPr id="0" name=""/>
        <dsp:cNvSpPr/>
      </dsp:nvSpPr>
      <dsp:spPr>
        <a:xfrm>
          <a:off x="633634" y="2149249"/>
          <a:ext cx="325768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a:t>Transfer of individuals referred from non-designated hospitals (typically ERs) after examination or treatment of an emergency medical condition  within 12 h</a:t>
          </a:r>
        </a:p>
      </dsp:txBody>
      <dsp:txXfrm>
        <a:off x="633634" y="2149249"/>
        <a:ext cx="3257680" cy="877500"/>
      </dsp:txXfrm>
    </dsp:sp>
    <dsp:sp modelId="{03D16CCB-8426-4C53-BC35-60BF213C4FBC}">
      <dsp:nvSpPr>
        <dsp:cNvPr id="0" name=""/>
        <dsp:cNvSpPr/>
      </dsp:nvSpPr>
      <dsp:spPr>
        <a:xfrm>
          <a:off x="5255248" y="389570"/>
          <a:ext cx="1363933" cy="13639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835B21-0631-4926-AD09-251884B08C8D}">
      <dsp:nvSpPr>
        <dsp:cNvPr id="0" name=""/>
        <dsp:cNvSpPr/>
      </dsp:nvSpPr>
      <dsp:spPr>
        <a:xfrm>
          <a:off x="4421733" y="2149249"/>
          <a:ext cx="3030964"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a:t>The 72-hour involuntary examination period shall not be exceeded. </a:t>
          </a:r>
        </a:p>
      </dsp:txBody>
      <dsp:txXfrm>
        <a:off x="4421733" y="2149249"/>
        <a:ext cx="3030964" cy="877500"/>
      </dsp:txXfrm>
    </dsp:sp>
    <dsp:sp modelId="{FEB6465B-259A-42A2-817C-712F00B885CD}">
      <dsp:nvSpPr>
        <dsp:cNvPr id="0" name=""/>
        <dsp:cNvSpPr/>
      </dsp:nvSpPr>
      <dsp:spPr>
        <a:xfrm>
          <a:off x="8816631" y="389570"/>
          <a:ext cx="1363933" cy="136393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7F54FC-A49E-481F-B8C8-85A5096F6423}">
      <dsp:nvSpPr>
        <dsp:cNvPr id="0" name=""/>
        <dsp:cNvSpPr/>
      </dsp:nvSpPr>
      <dsp:spPr>
        <a:xfrm>
          <a:off x="7983116" y="2149249"/>
          <a:ext cx="3030964"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a:t>Form- “Request for Involuntary Examination After Stabilization of Emergency Medical Condition” will be sent to a designated receiving facility. </a:t>
          </a:r>
        </a:p>
      </dsp:txBody>
      <dsp:txXfrm>
        <a:off x="7983116" y="2149249"/>
        <a:ext cx="3030964" cy="8775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9A64D2-C330-4284-9EF0-B00ADEC90BB2}">
      <dsp:nvSpPr>
        <dsp:cNvPr id="0" name=""/>
        <dsp:cNvSpPr/>
      </dsp:nvSpPr>
      <dsp:spPr>
        <a:xfrm>
          <a:off x="0" y="2516"/>
          <a:ext cx="1070237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9D84D4-34CE-4AB6-AF92-BA5386F9945A}">
      <dsp:nvSpPr>
        <dsp:cNvPr id="0" name=""/>
        <dsp:cNvSpPr/>
      </dsp:nvSpPr>
      <dsp:spPr>
        <a:xfrm>
          <a:off x="0" y="2516"/>
          <a:ext cx="10702379" cy="1716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A person referred under voluntary or involuntary status receives a clinical triage and psychosocial assessment from a trained clinician, typically within the first several hours from arrival to a Baker Act Receiving Facility.</a:t>
          </a:r>
        </a:p>
        <a:p>
          <a:pPr marL="0" lvl="0" indent="0" algn="l" defTabSz="1066800">
            <a:lnSpc>
              <a:spcPct val="90000"/>
            </a:lnSpc>
            <a:spcBef>
              <a:spcPct val="0"/>
            </a:spcBef>
            <a:spcAft>
              <a:spcPct val="35000"/>
            </a:spcAft>
            <a:buNone/>
          </a:pPr>
          <a:endParaRPr lang="en-US" sz="2400" kern="1200"/>
        </a:p>
      </dsp:txBody>
      <dsp:txXfrm>
        <a:off x="0" y="2516"/>
        <a:ext cx="10702379" cy="1716310"/>
      </dsp:txXfrm>
    </dsp:sp>
    <dsp:sp modelId="{C498D74D-9415-4D86-A9A8-6B435A950D91}">
      <dsp:nvSpPr>
        <dsp:cNvPr id="0" name=""/>
        <dsp:cNvSpPr/>
      </dsp:nvSpPr>
      <dsp:spPr>
        <a:xfrm>
          <a:off x="0" y="1718826"/>
          <a:ext cx="10702379"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5EFAA2-24B3-4BBF-9B81-9A08335AFA18}">
      <dsp:nvSpPr>
        <dsp:cNvPr id="0" name=""/>
        <dsp:cNvSpPr/>
      </dsp:nvSpPr>
      <dsp:spPr>
        <a:xfrm>
          <a:off x="0" y="1718826"/>
          <a:ext cx="10702379" cy="1716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The Clinician and/or a designated trained staff provides an orientation to the individual, obtains collateral information, assists the person to feel safe, and explains the Baker Act process.</a:t>
          </a:r>
        </a:p>
      </dsp:txBody>
      <dsp:txXfrm>
        <a:off x="0" y="1718826"/>
        <a:ext cx="10702379" cy="1716310"/>
      </dsp:txXfrm>
    </dsp:sp>
    <dsp:sp modelId="{D283A7A2-2843-4D9E-91E2-9C2CC42A1B59}">
      <dsp:nvSpPr>
        <dsp:cNvPr id="0" name=""/>
        <dsp:cNvSpPr/>
      </dsp:nvSpPr>
      <dsp:spPr>
        <a:xfrm>
          <a:off x="0" y="3435137"/>
          <a:ext cx="10702379"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937213-9815-4216-B8B8-A1B08E543E59}">
      <dsp:nvSpPr>
        <dsp:cNvPr id="0" name=""/>
        <dsp:cNvSpPr/>
      </dsp:nvSpPr>
      <dsp:spPr>
        <a:xfrm>
          <a:off x="0" y="3435137"/>
          <a:ext cx="10702379" cy="1716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The Clinician is trained in MH/SUD Crisis Assessment, Crisis Intervention, Suicide Risk Assessment, Violence Risk Assessment, DSM5-TR, and Safety Planning, among other Evidenced-based Practices.</a:t>
          </a:r>
        </a:p>
      </dsp:txBody>
      <dsp:txXfrm>
        <a:off x="0" y="3435137"/>
        <a:ext cx="10702379" cy="17163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2EF324-CEE2-4471-8B43-D62416350DD6}">
      <dsp:nvSpPr>
        <dsp:cNvPr id="0" name=""/>
        <dsp:cNvSpPr/>
      </dsp:nvSpPr>
      <dsp:spPr>
        <a:xfrm>
          <a:off x="764" y="0"/>
          <a:ext cx="3095643" cy="3416205"/>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781" tIns="0" rIns="305781" bIns="330200" numCol="1" spcCol="1270" anchor="t" anchorCtr="0">
          <a:noAutofit/>
        </a:bodyPr>
        <a:lstStyle/>
        <a:p>
          <a:pPr marL="0" lvl="0" indent="0" algn="l" defTabSz="755650">
            <a:lnSpc>
              <a:spcPct val="90000"/>
            </a:lnSpc>
            <a:spcBef>
              <a:spcPct val="0"/>
            </a:spcBef>
            <a:spcAft>
              <a:spcPct val="35000"/>
            </a:spcAft>
            <a:buNone/>
          </a:pPr>
          <a:r>
            <a:rPr lang="en-US" sz="1700" b="1" kern="1200">
              <a:solidFill>
                <a:srgbClr val="002060"/>
              </a:solidFill>
            </a:rPr>
            <a:t>When individuals are transported by an LEO, the transportation form and affidavits become part of the assessment process and are reviewed by the Provider.</a:t>
          </a:r>
        </a:p>
      </dsp:txBody>
      <dsp:txXfrm>
        <a:off x="764" y="1366481"/>
        <a:ext cx="3095643" cy="2049723"/>
      </dsp:txXfrm>
    </dsp:sp>
    <dsp:sp modelId="{C609EDF0-1FFE-4BFA-8AAD-61570EB8ED47}">
      <dsp:nvSpPr>
        <dsp:cNvPr id="0" name=""/>
        <dsp:cNvSpPr/>
      </dsp:nvSpPr>
      <dsp:spPr>
        <a:xfrm>
          <a:off x="764" y="0"/>
          <a:ext cx="3095643" cy="1366482"/>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05781" tIns="165100" rIns="305781"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764" y="0"/>
        <a:ext cx="3095643" cy="1366482"/>
      </dsp:txXfrm>
    </dsp:sp>
    <dsp:sp modelId="{BD8D0243-B19B-4397-941D-3619F7F5B57A}">
      <dsp:nvSpPr>
        <dsp:cNvPr id="0" name=""/>
        <dsp:cNvSpPr/>
      </dsp:nvSpPr>
      <dsp:spPr>
        <a:xfrm>
          <a:off x="3344864" y="0"/>
          <a:ext cx="3095643" cy="3416205"/>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781" tIns="0" rIns="305781" bIns="330200" numCol="1" spcCol="1270" anchor="t" anchorCtr="0">
          <a:noAutofit/>
        </a:bodyPr>
        <a:lstStyle/>
        <a:p>
          <a:pPr marL="0" lvl="0" indent="0" algn="l" defTabSz="755650">
            <a:lnSpc>
              <a:spcPct val="90000"/>
            </a:lnSpc>
            <a:spcBef>
              <a:spcPct val="0"/>
            </a:spcBef>
            <a:spcAft>
              <a:spcPct val="35000"/>
            </a:spcAft>
            <a:buNone/>
          </a:pPr>
          <a:r>
            <a:rPr lang="en-US" sz="1700" b="1" kern="1200">
              <a:solidFill>
                <a:srgbClr val="002060"/>
              </a:solidFill>
            </a:rPr>
            <a:t>The Patient/patient Retains Specific Civil Rights, including the Right to Name a Representative  </a:t>
          </a:r>
        </a:p>
      </dsp:txBody>
      <dsp:txXfrm>
        <a:off x="3344864" y="1366482"/>
        <a:ext cx="3095643" cy="2049723"/>
      </dsp:txXfrm>
    </dsp:sp>
    <dsp:sp modelId="{934CEEB5-AF8A-4F86-914C-5B37F602F79C}">
      <dsp:nvSpPr>
        <dsp:cNvPr id="0" name=""/>
        <dsp:cNvSpPr/>
      </dsp:nvSpPr>
      <dsp:spPr>
        <a:xfrm>
          <a:off x="3344059" y="0"/>
          <a:ext cx="3095643" cy="1366482"/>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05781" tIns="165100" rIns="305781"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344059" y="0"/>
        <a:ext cx="3095643" cy="1366482"/>
      </dsp:txXfrm>
    </dsp:sp>
    <dsp:sp modelId="{70A55A56-ABA8-4CA2-9AAE-F187580FCB9E}">
      <dsp:nvSpPr>
        <dsp:cNvPr id="0" name=""/>
        <dsp:cNvSpPr/>
      </dsp:nvSpPr>
      <dsp:spPr>
        <a:xfrm>
          <a:off x="6687354" y="0"/>
          <a:ext cx="3095643" cy="3416205"/>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781" tIns="0" rIns="305781" bIns="330200" numCol="1" spcCol="1270" anchor="t" anchorCtr="0">
          <a:noAutofit/>
        </a:bodyPr>
        <a:lstStyle/>
        <a:p>
          <a:pPr marL="0" lvl="0" indent="0" algn="l" defTabSz="755650">
            <a:lnSpc>
              <a:spcPct val="90000"/>
            </a:lnSpc>
            <a:spcBef>
              <a:spcPct val="0"/>
            </a:spcBef>
            <a:spcAft>
              <a:spcPct val="35000"/>
            </a:spcAft>
            <a:buNone/>
          </a:pPr>
          <a:r>
            <a:rPr lang="en-US" sz="1700" b="1" kern="1200">
              <a:solidFill>
                <a:srgbClr val="002060"/>
              </a:solidFill>
            </a:rPr>
            <a:t>If the Patient/patient cannot name a representative, the facility will name one for the person based on a required priority list set forth by the Statute.</a:t>
          </a:r>
        </a:p>
      </dsp:txBody>
      <dsp:txXfrm>
        <a:off x="6687354" y="1366481"/>
        <a:ext cx="3095643" cy="2049723"/>
      </dsp:txXfrm>
    </dsp:sp>
    <dsp:sp modelId="{73CDEE66-E3C0-4013-BC60-DEE0576E54B6}">
      <dsp:nvSpPr>
        <dsp:cNvPr id="0" name=""/>
        <dsp:cNvSpPr/>
      </dsp:nvSpPr>
      <dsp:spPr>
        <a:xfrm>
          <a:off x="6687354" y="0"/>
          <a:ext cx="3095643" cy="1366482"/>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05781" tIns="165100" rIns="305781"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6687354" y="0"/>
        <a:ext cx="3095643" cy="13664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6112E-A3A5-421B-85DD-27B1B587240A}">
      <dsp:nvSpPr>
        <dsp:cNvPr id="0" name=""/>
        <dsp:cNvSpPr/>
      </dsp:nvSpPr>
      <dsp:spPr>
        <a:xfrm>
          <a:off x="1194" y="155891"/>
          <a:ext cx="4192017" cy="26619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F80B9C-AB41-4099-8CCA-C8A604B43677}">
      <dsp:nvSpPr>
        <dsp:cNvPr id="0" name=""/>
        <dsp:cNvSpPr/>
      </dsp:nvSpPr>
      <dsp:spPr>
        <a:xfrm>
          <a:off x="466974" y="598382"/>
          <a:ext cx="4192017" cy="266193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Although not part of the mandatory minimum staffing patterns, most BA Receiving facilities, Psych Hospitals, and CSUs hire clinicians who provide discharge planning services.  They may have a bachelor’s degree in Social Work or other credentials such as a master’s degree.</a:t>
          </a:r>
        </a:p>
      </dsp:txBody>
      <dsp:txXfrm>
        <a:off x="544939" y="676347"/>
        <a:ext cx="4036087" cy="2506001"/>
      </dsp:txXfrm>
    </dsp:sp>
    <dsp:sp modelId="{E28357D9-01C9-465A-B08E-C23E127FA1E1}">
      <dsp:nvSpPr>
        <dsp:cNvPr id="0" name=""/>
        <dsp:cNvSpPr/>
      </dsp:nvSpPr>
      <dsp:spPr>
        <a:xfrm>
          <a:off x="5124771" y="155891"/>
          <a:ext cx="4192017" cy="26619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443205-69CE-4DCC-875F-38EC3AD86DF5}">
      <dsp:nvSpPr>
        <dsp:cNvPr id="0" name=""/>
        <dsp:cNvSpPr/>
      </dsp:nvSpPr>
      <dsp:spPr>
        <a:xfrm>
          <a:off x="5590551" y="598382"/>
          <a:ext cx="4192017" cy="266193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The DC Planner role includes care coordination, collateral information gathering, family/SO engagement, obtaining ROIs, meeting with the patient to engage in treatment and DC Planning, arranging family meetings,  application completion, referral and Linking to resources and services, and treatment plan development/review.</a:t>
          </a:r>
        </a:p>
      </dsp:txBody>
      <dsp:txXfrm>
        <a:off x="5668516" y="676347"/>
        <a:ext cx="4036087" cy="250600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D6EC7-79EB-4463-8E26-0C8267100E5B}">
      <dsp:nvSpPr>
        <dsp:cNvPr id="0" name=""/>
        <dsp:cNvSpPr/>
      </dsp:nvSpPr>
      <dsp:spPr>
        <a:xfrm>
          <a:off x="0" y="552"/>
          <a:ext cx="1110900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C731EA-A2F1-4748-95A0-2411102DB86B}">
      <dsp:nvSpPr>
        <dsp:cNvPr id="0" name=""/>
        <dsp:cNvSpPr/>
      </dsp:nvSpPr>
      <dsp:spPr>
        <a:xfrm>
          <a:off x="0" y="552"/>
          <a:ext cx="11109003" cy="646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7-day Clinical and  Medication Management Appointments</a:t>
          </a:r>
        </a:p>
      </dsp:txBody>
      <dsp:txXfrm>
        <a:off x="0" y="552"/>
        <a:ext cx="11109003" cy="646172"/>
      </dsp:txXfrm>
    </dsp:sp>
    <dsp:sp modelId="{498F05DA-B34B-4FEA-B48E-1FCD7B7B92B5}">
      <dsp:nvSpPr>
        <dsp:cNvPr id="0" name=""/>
        <dsp:cNvSpPr/>
      </dsp:nvSpPr>
      <dsp:spPr>
        <a:xfrm>
          <a:off x="0" y="646725"/>
          <a:ext cx="1110900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3214BB-B157-4D2B-A763-DD9140A03658}">
      <dsp:nvSpPr>
        <dsp:cNvPr id="0" name=""/>
        <dsp:cNvSpPr/>
      </dsp:nvSpPr>
      <dsp:spPr>
        <a:xfrm>
          <a:off x="0" y="646725"/>
          <a:ext cx="11109003" cy="646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Colombia Suicide Severity Rating Scale(C-SSRS)</a:t>
          </a:r>
        </a:p>
      </dsp:txBody>
      <dsp:txXfrm>
        <a:off x="0" y="646725"/>
        <a:ext cx="11109003" cy="646172"/>
      </dsp:txXfrm>
    </dsp:sp>
    <dsp:sp modelId="{904C9553-23ED-4513-9641-933C002E389C}">
      <dsp:nvSpPr>
        <dsp:cNvPr id="0" name=""/>
        <dsp:cNvSpPr/>
      </dsp:nvSpPr>
      <dsp:spPr>
        <a:xfrm>
          <a:off x="0" y="1292898"/>
          <a:ext cx="1110900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9B6938-2ADC-4D1C-9E88-A1AA58D5134A}">
      <dsp:nvSpPr>
        <dsp:cNvPr id="0" name=""/>
        <dsp:cNvSpPr/>
      </dsp:nvSpPr>
      <dsp:spPr>
        <a:xfrm>
          <a:off x="0" y="1292898"/>
          <a:ext cx="11109003" cy="646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Discharge Plans and Instructions</a:t>
          </a:r>
        </a:p>
      </dsp:txBody>
      <dsp:txXfrm>
        <a:off x="0" y="1292898"/>
        <a:ext cx="11109003" cy="646172"/>
      </dsp:txXfrm>
    </dsp:sp>
    <dsp:sp modelId="{D92063C0-C376-41D8-A91E-B4EF297AC363}">
      <dsp:nvSpPr>
        <dsp:cNvPr id="0" name=""/>
        <dsp:cNvSpPr/>
      </dsp:nvSpPr>
      <dsp:spPr>
        <a:xfrm>
          <a:off x="0" y="1939071"/>
          <a:ext cx="1110900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694D01-CA35-4D12-B0FD-47969088F45D}">
      <dsp:nvSpPr>
        <dsp:cNvPr id="0" name=""/>
        <dsp:cNvSpPr/>
      </dsp:nvSpPr>
      <dsp:spPr>
        <a:xfrm>
          <a:off x="0" y="1939071"/>
          <a:ext cx="11109003" cy="646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6-Step Safety Plan</a:t>
          </a:r>
        </a:p>
      </dsp:txBody>
      <dsp:txXfrm>
        <a:off x="0" y="1939071"/>
        <a:ext cx="11109003" cy="646172"/>
      </dsp:txXfrm>
    </dsp:sp>
    <dsp:sp modelId="{151799D3-C702-47AA-8D4E-7EB1B2A0D24A}">
      <dsp:nvSpPr>
        <dsp:cNvPr id="0" name=""/>
        <dsp:cNvSpPr/>
      </dsp:nvSpPr>
      <dsp:spPr>
        <a:xfrm>
          <a:off x="0" y="2585243"/>
          <a:ext cx="1110900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4295BF-D60E-467A-BD16-8510ECBB3EAE}">
      <dsp:nvSpPr>
        <dsp:cNvPr id="0" name=""/>
        <dsp:cNvSpPr/>
      </dsp:nvSpPr>
      <dsp:spPr>
        <a:xfrm>
          <a:off x="0" y="2585243"/>
          <a:ext cx="11109003" cy="646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Counseling on Access to Lethal Means-  Medication Safety, Weapons Removal</a:t>
          </a:r>
        </a:p>
      </dsp:txBody>
      <dsp:txXfrm>
        <a:off x="0" y="2585243"/>
        <a:ext cx="11109003" cy="646172"/>
      </dsp:txXfrm>
    </dsp:sp>
    <dsp:sp modelId="{E2273472-4CB5-40D1-AFF9-C4F27989899A}">
      <dsp:nvSpPr>
        <dsp:cNvPr id="0" name=""/>
        <dsp:cNvSpPr/>
      </dsp:nvSpPr>
      <dsp:spPr>
        <a:xfrm>
          <a:off x="0" y="3231416"/>
          <a:ext cx="1110900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DAEC5E-BD0B-4A20-84A4-E2B69B0944E6}">
      <dsp:nvSpPr>
        <dsp:cNvPr id="0" name=""/>
        <dsp:cNvSpPr/>
      </dsp:nvSpPr>
      <dsp:spPr>
        <a:xfrm>
          <a:off x="0" y="3231416"/>
          <a:ext cx="11109003" cy="646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Resources: NAMI, Transportation, Housing, AA, Case Management, Care Coordination,</a:t>
          </a:r>
        </a:p>
      </dsp:txBody>
      <dsp:txXfrm>
        <a:off x="0" y="3231416"/>
        <a:ext cx="11109003" cy="646172"/>
      </dsp:txXfrm>
    </dsp:sp>
    <dsp:sp modelId="{6C93A812-C0C3-421A-9EAC-6AE020BD8290}">
      <dsp:nvSpPr>
        <dsp:cNvPr id="0" name=""/>
        <dsp:cNvSpPr/>
      </dsp:nvSpPr>
      <dsp:spPr>
        <a:xfrm>
          <a:off x="0" y="3877589"/>
          <a:ext cx="1110900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80C606-24CB-4A03-9AFA-639A5D6D2A90}">
      <dsp:nvSpPr>
        <dsp:cNvPr id="0" name=""/>
        <dsp:cNvSpPr/>
      </dsp:nvSpPr>
      <dsp:spPr>
        <a:xfrm>
          <a:off x="0" y="3877589"/>
          <a:ext cx="11109003" cy="646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Warm Hand-offs, Step-down.</a:t>
          </a:r>
        </a:p>
      </dsp:txBody>
      <dsp:txXfrm>
        <a:off x="0" y="3877589"/>
        <a:ext cx="11109003" cy="64617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5BC5D-581F-42C7-8EB9-F505E8CB54A7}" type="datetimeFigureOut">
              <a:rPr lang="en-US" smtClean="0"/>
              <a:t>11/17/2023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FAE3D0-28AE-43CF-A42D-944D352D4967}" type="slidenum">
              <a:rPr lang="en-US" smtClean="0"/>
              <a:t>‹#›</a:t>
            </a:fld>
            <a:endParaRPr lang="en-US"/>
          </a:p>
        </p:txBody>
      </p:sp>
    </p:spTree>
    <p:extLst>
      <p:ext uri="{BB962C8B-B14F-4D97-AF65-F5344CB8AC3E}">
        <p14:creationId xmlns:p14="http://schemas.microsoft.com/office/powerpoint/2010/main" val="9666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7CD2FF-890A-4063-B2BB-E2EAECA19128}" type="slidenum">
              <a:rPr lang="en-US" smtClean="0"/>
              <a:t>4</a:t>
            </a:fld>
            <a:endParaRPr lang="en-US"/>
          </a:p>
        </p:txBody>
      </p:sp>
    </p:spTree>
    <p:extLst>
      <p:ext uri="{BB962C8B-B14F-4D97-AF65-F5344CB8AC3E}">
        <p14:creationId xmlns:p14="http://schemas.microsoft.com/office/powerpoint/2010/main" val="3071865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7CD2FF-890A-4063-B2BB-E2EAECA19128}" type="slidenum">
              <a:rPr lang="en-US" smtClean="0"/>
              <a:t>11</a:t>
            </a:fld>
            <a:endParaRPr lang="en-US"/>
          </a:p>
        </p:txBody>
      </p:sp>
    </p:spTree>
    <p:extLst>
      <p:ext uri="{BB962C8B-B14F-4D97-AF65-F5344CB8AC3E}">
        <p14:creationId xmlns:p14="http://schemas.microsoft.com/office/powerpoint/2010/main" val="2057548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7CD2FF-890A-4063-B2BB-E2EAECA19128}" type="slidenum">
              <a:rPr lang="en-US" smtClean="0"/>
              <a:t>12</a:t>
            </a:fld>
            <a:endParaRPr lang="en-US"/>
          </a:p>
        </p:txBody>
      </p:sp>
    </p:spTree>
    <p:extLst>
      <p:ext uri="{BB962C8B-B14F-4D97-AF65-F5344CB8AC3E}">
        <p14:creationId xmlns:p14="http://schemas.microsoft.com/office/powerpoint/2010/main" val="3896740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dirty="0"/>
              <a:pPr/>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573043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571994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422854"/>
            <a:ext cx="2743196" cy="365125"/>
          </a:xfrm>
        </p:spPr>
        <p:txBody>
          <a:bodyPr/>
          <a:lstStyle/>
          <a:p>
            <a:fld id="{48A87A34-81AB-432B-8DAE-1953F412C126}" type="datetimeFigureOut">
              <a:rPr lang="en-US" dirty="0"/>
              <a:t>11/17/2023</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079424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557035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48A87A34-81AB-432B-8DAE-1953F412C126}" type="datetimeFigureOut">
              <a:rPr lang="en-US" dirty="0"/>
              <a:t>11/17/2023</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D22F896-40B5-4ADD-8801-0D06FADFA095}" type="slidenum">
              <a:rPr lang="en-US" dirty="0"/>
              <a:t>‹#›</a:t>
            </a:fld>
            <a:endParaRPr lang="en-US"/>
          </a:p>
        </p:txBody>
      </p:sp>
    </p:spTree>
    <p:extLst>
      <p:ext uri="{BB962C8B-B14F-4D97-AF65-F5344CB8AC3E}">
        <p14:creationId xmlns:p14="http://schemas.microsoft.com/office/powerpoint/2010/main" val="149275060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dirty="0"/>
              <a:t>11/17/2023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036319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dirty="0"/>
              <a:t>11/17/2023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935709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11/17/2023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31173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4046030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170485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992145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94000"/>
          </a:schemeClr>
        </a:solidFill>
        <a:effectLst/>
      </p:bgPr>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48A87A34-81AB-432B-8DAE-1953F412C126}" type="datetimeFigureOut">
              <a:rPr lang="en-US" dirty="0"/>
              <a:pPr/>
              <a:t>11/17/2023</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6D22F896-40B5-4ADD-8801-0D06FADFA095}" type="slidenum">
              <a:rPr lang="en-US" dirty="0"/>
              <a:pPr/>
              <a:t>‹#›</a:t>
            </a:fld>
            <a:endParaRPr lang="en-US"/>
          </a:p>
        </p:txBody>
      </p:sp>
    </p:spTree>
    <p:extLst>
      <p:ext uri="{BB962C8B-B14F-4D97-AF65-F5344CB8AC3E}">
        <p14:creationId xmlns:p14="http://schemas.microsoft.com/office/powerpoint/2010/main" val="2422835213"/>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6" name="Rectangle 7175">
            <a:extLst>
              <a:ext uri="{FF2B5EF4-FFF2-40B4-BE49-F238E27FC236}">
                <a16:creationId xmlns:a16="http://schemas.microsoft.com/office/drawing/2014/main" id="{03463256-2874-4AB8-BE2C-9DE89C4A7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ue and gold logo&#10;&#10;Description automatically generated">
            <a:extLst>
              <a:ext uri="{FF2B5EF4-FFF2-40B4-BE49-F238E27FC236}">
                <a16:creationId xmlns:a16="http://schemas.microsoft.com/office/drawing/2014/main" id="{B1AA93ED-0E37-4453-BF64-7A86FA35DE64}"/>
              </a:ext>
            </a:extLst>
          </p:cNvPr>
          <p:cNvPicPr>
            <a:picLocks noChangeAspect="1"/>
          </p:cNvPicPr>
          <p:nvPr/>
        </p:nvPicPr>
        <p:blipFill>
          <a:blip r:embed="rId2"/>
          <a:stretch>
            <a:fillRect/>
          </a:stretch>
        </p:blipFill>
        <p:spPr>
          <a:xfrm>
            <a:off x="1363579" y="640080"/>
            <a:ext cx="9464842" cy="2697480"/>
          </a:xfrm>
          <a:prstGeom prst="rect">
            <a:avLst/>
          </a:prstGeom>
        </p:spPr>
      </p:pic>
      <p:sp>
        <p:nvSpPr>
          <p:cNvPr id="7178" name="Rectangle 7177">
            <a:extLst>
              <a:ext uri="{FF2B5EF4-FFF2-40B4-BE49-F238E27FC236}">
                <a16:creationId xmlns:a16="http://schemas.microsoft.com/office/drawing/2014/main" id="{96078A10-9FA1-43BD-9125-BEF5DB4D6D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3657600"/>
            <a:ext cx="12188952"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3074" name="Rectangle 2">
            <a:extLst>
              <a:ext uri="{FF2B5EF4-FFF2-40B4-BE49-F238E27FC236}">
                <a16:creationId xmlns:a16="http://schemas.microsoft.com/office/drawing/2014/main" id="{AC840647-0851-427C-81C8-50B02A60C222}"/>
              </a:ext>
            </a:extLst>
          </p:cNvPr>
          <p:cNvSpPr>
            <a:spLocks noGrp="1" noChangeArrowheads="1"/>
          </p:cNvSpPr>
          <p:nvPr>
            <p:ph type="ctrTitle"/>
          </p:nvPr>
        </p:nvSpPr>
        <p:spPr>
          <a:xfrm>
            <a:off x="365759" y="3794760"/>
            <a:ext cx="11471565" cy="1739347"/>
          </a:xfrm>
        </p:spPr>
        <p:txBody>
          <a:bodyPr>
            <a:normAutofit/>
          </a:bodyPr>
          <a:lstStyle/>
          <a:p>
            <a:pPr>
              <a:defRPr/>
            </a:pPr>
            <a:r>
              <a:rPr lang="en-US" altLang="en-US" b="1">
                <a:latin typeface="Corbel"/>
              </a:rPr>
              <a:t>the Baker Act </a:t>
            </a:r>
            <a:endParaRPr lang="en-US" b="1"/>
          </a:p>
        </p:txBody>
      </p:sp>
      <p:sp>
        <p:nvSpPr>
          <p:cNvPr id="7171" name="Subtitle 2">
            <a:extLst>
              <a:ext uri="{FF2B5EF4-FFF2-40B4-BE49-F238E27FC236}">
                <a16:creationId xmlns:a16="http://schemas.microsoft.com/office/drawing/2014/main" id="{FA9806AF-0E37-4F8B-86BA-D09D8AA493B9}"/>
              </a:ext>
            </a:extLst>
          </p:cNvPr>
          <p:cNvSpPr>
            <a:spLocks noGrp="1"/>
          </p:cNvSpPr>
          <p:nvPr>
            <p:ph type="subTitle" idx="1"/>
          </p:nvPr>
        </p:nvSpPr>
        <p:spPr>
          <a:xfrm>
            <a:off x="1524000" y="5566518"/>
            <a:ext cx="9144000" cy="838437"/>
          </a:xfrm>
        </p:spPr>
        <p:txBody>
          <a:bodyPr vert="horz" lIns="91440" tIns="45720" rIns="91440" bIns="45720" rtlCol="0">
            <a:normAutofit/>
          </a:bodyPr>
          <a:lstStyle/>
          <a:p>
            <a:r>
              <a:rPr lang="en-US" altLang="en-US" b="1" i="1"/>
              <a:t>Mary Ann Guerra, RN</a:t>
            </a:r>
          </a:p>
          <a:p>
            <a:r>
              <a:rPr lang="en-US" altLang="en-US" b="1" i="1"/>
              <a:t>Chief Clinical Officer</a:t>
            </a: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5D06F-E56F-0EEC-8CDD-DD0C7DD93A0B}"/>
              </a:ext>
            </a:extLst>
          </p:cNvPr>
          <p:cNvSpPr>
            <a:spLocks noGrp="1"/>
          </p:cNvSpPr>
          <p:nvPr>
            <p:ph type="title"/>
          </p:nvPr>
        </p:nvSpPr>
        <p:spPr>
          <a:xfrm>
            <a:off x="1203960" y="393033"/>
            <a:ext cx="9784080" cy="1508760"/>
          </a:xfrm>
        </p:spPr>
        <p:txBody>
          <a:bodyPr/>
          <a:lstStyle/>
          <a:p>
            <a:pPr algn="ctr"/>
            <a:r>
              <a:rPr lang="en-US"/>
              <a:t>Transfer of Baker Acts requiring Medical Clearance</a:t>
            </a:r>
          </a:p>
        </p:txBody>
      </p:sp>
      <p:graphicFrame>
        <p:nvGraphicFramePr>
          <p:cNvPr id="7" name="TextBox 3">
            <a:extLst>
              <a:ext uri="{FF2B5EF4-FFF2-40B4-BE49-F238E27FC236}">
                <a16:creationId xmlns:a16="http://schemas.microsoft.com/office/drawing/2014/main" id="{7499E9AC-88EC-478F-FAFF-7FB86805B58C}"/>
              </a:ext>
            </a:extLst>
          </p:cNvPr>
          <p:cNvGraphicFramePr/>
          <p:nvPr>
            <p:extLst>
              <p:ext uri="{D42A27DB-BD31-4B8C-83A1-F6EECF244321}">
                <p14:modId xmlns:p14="http://schemas.microsoft.com/office/powerpoint/2010/main" val="924403041"/>
              </p:ext>
            </p:extLst>
          </p:nvPr>
        </p:nvGraphicFramePr>
        <p:xfrm>
          <a:off x="424542" y="2655170"/>
          <a:ext cx="11647715" cy="3416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1441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9E9E47-581D-45F8-8C94-60879C5A5B9C}"/>
              </a:ext>
            </a:extLst>
          </p:cNvPr>
          <p:cNvSpPr txBox="1">
            <a:spLocks/>
          </p:cNvSpPr>
          <p:nvPr/>
        </p:nvSpPr>
        <p:spPr>
          <a:xfrm>
            <a:off x="1202919" y="284176"/>
            <a:ext cx="9784080" cy="1508760"/>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a:spcAft>
                <a:spcPts val="600"/>
              </a:spcAft>
            </a:pPr>
            <a:r>
              <a:rPr lang="en-US" b="1"/>
              <a:t>INITIAL Clinical ASSESSMENT PROCESS</a:t>
            </a:r>
          </a:p>
        </p:txBody>
      </p:sp>
      <p:graphicFrame>
        <p:nvGraphicFramePr>
          <p:cNvPr id="5" name="Content Placeholder 2">
            <a:extLst>
              <a:ext uri="{FF2B5EF4-FFF2-40B4-BE49-F238E27FC236}">
                <a16:creationId xmlns:a16="http://schemas.microsoft.com/office/drawing/2014/main" id="{E6F0AA39-BCB1-49F7-AF97-0D131831FC51}"/>
              </a:ext>
            </a:extLst>
          </p:cNvPr>
          <p:cNvGraphicFramePr>
            <a:graphicFrameLocks noGrp="1"/>
          </p:cNvGraphicFramePr>
          <p:nvPr>
            <p:ph idx="1"/>
            <p:extLst>
              <p:ext uri="{D42A27DB-BD31-4B8C-83A1-F6EECF244321}">
                <p14:modId xmlns:p14="http://schemas.microsoft.com/office/powerpoint/2010/main" val="3158780558"/>
              </p:ext>
            </p:extLst>
          </p:nvPr>
        </p:nvGraphicFramePr>
        <p:xfrm>
          <a:off x="867321" y="1970736"/>
          <a:ext cx="10702379" cy="51539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7653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9E9E47-581D-45F8-8C94-60879C5A5B9C}"/>
              </a:ext>
            </a:extLst>
          </p:cNvPr>
          <p:cNvSpPr txBox="1">
            <a:spLocks/>
          </p:cNvSpPr>
          <p:nvPr/>
        </p:nvSpPr>
        <p:spPr>
          <a:xfrm>
            <a:off x="1202919" y="284176"/>
            <a:ext cx="9784080" cy="1508760"/>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spcAft>
                <a:spcPts val="600"/>
              </a:spcAft>
            </a:pPr>
            <a:r>
              <a:rPr lang="en-US" sz="3400" b="1"/>
              <a:t>INVOLUNTARY EVALUATION PROCESS- COLLATERAL AND Naming A REPRESENTATIVE</a:t>
            </a:r>
          </a:p>
        </p:txBody>
      </p:sp>
      <p:graphicFrame>
        <p:nvGraphicFramePr>
          <p:cNvPr id="5" name="Content Placeholder 2">
            <a:extLst>
              <a:ext uri="{FF2B5EF4-FFF2-40B4-BE49-F238E27FC236}">
                <a16:creationId xmlns:a16="http://schemas.microsoft.com/office/drawing/2014/main" id="{E6F0AA39-BCB1-49F7-AF97-0D131831FC51}"/>
              </a:ext>
            </a:extLst>
          </p:cNvPr>
          <p:cNvGraphicFramePr>
            <a:graphicFrameLocks noGrp="1"/>
          </p:cNvGraphicFramePr>
          <p:nvPr>
            <p:ph idx="1"/>
            <p:extLst>
              <p:ext uri="{D42A27DB-BD31-4B8C-83A1-F6EECF244321}">
                <p14:modId xmlns:p14="http://schemas.microsoft.com/office/powerpoint/2010/main" val="3881845151"/>
              </p:ext>
            </p:extLst>
          </p:nvPr>
        </p:nvGraphicFramePr>
        <p:xfrm>
          <a:off x="1203325" y="2476595"/>
          <a:ext cx="9783763" cy="3416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6855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49D8DFA-139C-473F-838D-D33ABE885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011DD9-6468-8290-D741-C3E996C6E7CB}"/>
              </a:ext>
            </a:extLst>
          </p:cNvPr>
          <p:cNvSpPr>
            <a:spLocks noGrp="1"/>
          </p:cNvSpPr>
          <p:nvPr>
            <p:ph type="title"/>
          </p:nvPr>
        </p:nvSpPr>
        <p:spPr>
          <a:xfrm>
            <a:off x="622570" y="838646"/>
            <a:ext cx="3709991" cy="5180709"/>
          </a:xfrm>
        </p:spPr>
        <p:txBody>
          <a:bodyPr vert="horz" lIns="91440" tIns="45720" rIns="91440" bIns="45720" rtlCol="0" anchor="ctr">
            <a:normAutofit/>
          </a:bodyPr>
          <a:lstStyle/>
          <a:p>
            <a:r>
              <a:rPr lang="en-US" sz="3600" b="1"/>
              <a:t>BEHAVIORAL HEALTHCARE TECHNICIANS</a:t>
            </a:r>
          </a:p>
        </p:txBody>
      </p:sp>
      <p:sp useBgFill="1">
        <p:nvSpPr>
          <p:cNvPr id="13" name="Rectangle 12">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2"/>
            <a:ext cx="7537703"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61022B9-C6FE-49A9-541E-431EBE147C08}"/>
              </a:ext>
            </a:extLst>
          </p:cNvPr>
          <p:cNvSpPr txBox="1"/>
          <p:nvPr/>
        </p:nvSpPr>
        <p:spPr>
          <a:xfrm>
            <a:off x="5163670" y="446314"/>
            <a:ext cx="6494929" cy="6235577"/>
          </a:xfrm>
          <a:prstGeom prst="rect">
            <a:avLst/>
          </a:prstGeom>
        </p:spPr>
        <p:txBody>
          <a:bodyPr vert="horz" lIns="91440" tIns="45720" rIns="91440" bIns="45720" rtlCol="0" anchor="ctr">
            <a:normAutofit lnSpcReduction="10000"/>
          </a:bodyPr>
          <a:lstStyle/>
          <a:p>
            <a:pPr indent="-182880" defTabSz="914400">
              <a:lnSpc>
                <a:spcPct val="90000"/>
              </a:lnSpc>
              <a:spcAft>
                <a:spcPts val="600"/>
              </a:spcAft>
              <a:buClr>
                <a:schemeClr val="tx1"/>
              </a:buClr>
              <a:buFont typeface="Wingdings" pitchFamily="2" charset="2"/>
              <a:buChar char=""/>
            </a:pPr>
            <a:r>
              <a:rPr lang="en-US" sz="2000">
                <a:solidFill>
                  <a:schemeClr val="tx2"/>
                </a:solidFill>
              </a:rPr>
              <a:t>Behavioral Health Technicians (BHTs) are integral to the treatment team.  BHTs are critical in the patient’s admission, treatment, and daily experience.  BHTs continuously interact with patients and provide crisis support and life-space interactions.</a:t>
            </a:r>
          </a:p>
          <a:p>
            <a:pPr indent="-182880" defTabSz="914400">
              <a:lnSpc>
                <a:spcPct val="90000"/>
              </a:lnSpc>
              <a:spcAft>
                <a:spcPts val="600"/>
              </a:spcAft>
              <a:buClr>
                <a:schemeClr val="tx1"/>
              </a:buClr>
              <a:buFont typeface="Wingdings" pitchFamily="2" charset="2"/>
              <a:buChar char=""/>
            </a:pPr>
            <a:endParaRPr lang="en-US" sz="2000">
              <a:solidFill>
                <a:schemeClr val="tx2"/>
              </a:solidFill>
            </a:endParaRPr>
          </a:p>
          <a:p>
            <a:pPr indent="-182880" defTabSz="914400">
              <a:lnSpc>
                <a:spcPct val="90000"/>
              </a:lnSpc>
              <a:spcAft>
                <a:spcPts val="600"/>
              </a:spcAft>
              <a:buClr>
                <a:schemeClr val="tx1"/>
              </a:buClr>
              <a:buFont typeface="Wingdings" pitchFamily="2" charset="2"/>
              <a:buChar char=""/>
            </a:pPr>
            <a:r>
              <a:rPr lang="en-US" sz="2000">
                <a:solidFill>
                  <a:schemeClr val="tx2"/>
                </a:solidFill>
              </a:rPr>
              <a:t>As part of the admission process, BHTs assist in orienting the patient to their environment and facilitating the admission process.</a:t>
            </a:r>
          </a:p>
          <a:p>
            <a:pPr indent="-182880" defTabSz="914400">
              <a:lnSpc>
                <a:spcPct val="90000"/>
              </a:lnSpc>
              <a:spcAft>
                <a:spcPts val="600"/>
              </a:spcAft>
              <a:buClr>
                <a:schemeClr val="tx1"/>
              </a:buClr>
              <a:buFont typeface="Wingdings" pitchFamily="2" charset="2"/>
              <a:buChar char=""/>
            </a:pPr>
            <a:endParaRPr lang="en-US" sz="2000">
              <a:solidFill>
                <a:schemeClr val="tx2"/>
              </a:solidFill>
            </a:endParaRPr>
          </a:p>
          <a:p>
            <a:pPr indent="-182880" defTabSz="914400">
              <a:lnSpc>
                <a:spcPct val="90000"/>
              </a:lnSpc>
              <a:spcAft>
                <a:spcPts val="600"/>
              </a:spcAft>
              <a:buClr>
                <a:schemeClr val="tx1"/>
              </a:buClr>
              <a:buFont typeface="Wingdings" pitchFamily="2" charset="2"/>
              <a:buChar char=""/>
            </a:pPr>
            <a:r>
              <a:rPr lang="en-US" sz="2000">
                <a:solidFill>
                  <a:schemeClr val="tx2"/>
                </a:solidFill>
              </a:rPr>
              <a:t>Admission includes educating the patient on their rights, assisting the patient to be comfortable in the environment and assigning a room, supporting ADLs, engaging the patient within the milieu, and supporting the patient to participate in the unit’s daily activity schedule.  </a:t>
            </a:r>
          </a:p>
          <a:p>
            <a:pPr indent="-182880" defTabSz="914400">
              <a:lnSpc>
                <a:spcPct val="90000"/>
              </a:lnSpc>
              <a:spcAft>
                <a:spcPts val="600"/>
              </a:spcAft>
              <a:buClr>
                <a:schemeClr val="tx1"/>
              </a:buClr>
              <a:buFont typeface="Wingdings" pitchFamily="2" charset="2"/>
              <a:buChar char=""/>
            </a:pPr>
            <a:endParaRPr lang="en-US" sz="2000">
              <a:solidFill>
                <a:schemeClr val="tx2"/>
              </a:solidFill>
            </a:endParaRPr>
          </a:p>
          <a:p>
            <a:pPr indent="-182880" defTabSz="914400">
              <a:lnSpc>
                <a:spcPct val="90000"/>
              </a:lnSpc>
              <a:spcAft>
                <a:spcPts val="600"/>
              </a:spcAft>
              <a:buClr>
                <a:schemeClr val="tx1"/>
              </a:buClr>
              <a:buFont typeface="Wingdings" pitchFamily="2" charset="2"/>
              <a:buChar char=""/>
            </a:pPr>
            <a:r>
              <a:rPr lang="en-US" sz="2000">
                <a:solidFill>
                  <a:schemeClr val="tx2"/>
                </a:solidFill>
              </a:rPr>
              <a:t> BHTs take daily vital signs, support practitioner rounds, implement groups and outdoor times, serve patient meals, report concerns to the nursing staff, monitor for safety, complete frequent rounds, 1:1,15-minute observations, etc.</a:t>
            </a:r>
          </a:p>
          <a:p>
            <a:pPr indent="-182880" defTabSz="914400">
              <a:lnSpc>
                <a:spcPct val="90000"/>
              </a:lnSpc>
              <a:spcAft>
                <a:spcPts val="600"/>
              </a:spcAft>
              <a:buClr>
                <a:schemeClr val="tx1"/>
              </a:buClr>
              <a:buFont typeface="Wingdings" pitchFamily="2" charset="2"/>
              <a:buChar char=""/>
            </a:pPr>
            <a:endParaRPr lang="en-US" sz="1600">
              <a:solidFill>
                <a:schemeClr val="tx2"/>
              </a:solidFill>
            </a:endParaRPr>
          </a:p>
          <a:p>
            <a:pPr indent="-182880" defTabSz="914400">
              <a:lnSpc>
                <a:spcPct val="90000"/>
              </a:lnSpc>
              <a:spcAft>
                <a:spcPts val="600"/>
              </a:spcAft>
              <a:buClr>
                <a:schemeClr val="tx1"/>
              </a:buClr>
              <a:buFont typeface="Wingdings" pitchFamily="2" charset="2"/>
              <a:buChar char=""/>
            </a:pPr>
            <a:r>
              <a:rPr lang="en-US" sz="1600">
                <a:solidFill>
                  <a:schemeClr val="tx2"/>
                </a:solidFill>
              </a:rPr>
              <a:t>. </a:t>
            </a:r>
          </a:p>
        </p:txBody>
      </p:sp>
    </p:spTree>
    <p:extLst>
      <p:ext uri="{BB962C8B-B14F-4D97-AF65-F5344CB8AC3E}">
        <p14:creationId xmlns:p14="http://schemas.microsoft.com/office/powerpoint/2010/main" val="2261953685"/>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4D9C4F3-3A51-4F45-8A5D-AAD196BF7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FAE1B21-EF1E-593B-38AC-31AB83742718}"/>
              </a:ext>
            </a:extLst>
          </p:cNvPr>
          <p:cNvSpPr>
            <a:spLocks noGrp="1"/>
          </p:cNvSpPr>
          <p:nvPr>
            <p:ph type="title"/>
          </p:nvPr>
        </p:nvSpPr>
        <p:spPr>
          <a:xfrm>
            <a:off x="1202919" y="284176"/>
            <a:ext cx="9784080" cy="1508760"/>
          </a:xfrm>
        </p:spPr>
        <p:txBody>
          <a:bodyPr vert="horz" lIns="91440" tIns="45720" rIns="91440" bIns="45720" rtlCol="0" anchor="ctr">
            <a:normAutofit/>
          </a:bodyPr>
          <a:lstStyle/>
          <a:p>
            <a:pPr algn="ctr"/>
            <a:r>
              <a:rPr lang="en-US" b="1"/>
              <a:t>Nursing assessment</a:t>
            </a:r>
          </a:p>
        </p:txBody>
      </p:sp>
      <p:pic>
        <p:nvPicPr>
          <p:cNvPr id="5" name="Picture 4" descr="Top view of a stethoscope on a blue surface">
            <a:extLst>
              <a:ext uri="{FF2B5EF4-FFF2-40B4-BE49-F238E27FC236}">
                <a16:creationId xmlns:a16="http://schemas.microsoft.com/office/drawing/2014/main" id="{0093C0EB-8E19-D0E4-5A34-93471F8E00C5}"/>
              </a:ext>
            </a:extLst>
          </p:cNvPr>
          <p:cNvPicPr>
            <a:picLocks noChangeAspect="1"/>
          </p:cNvPicPr>
          <p:nvPr/>
        </p:nvPicPr>
        <p:blipFill rotWithShape="1">
          <a:blip r:embed="rId2"/>
          <a:srcRect l="42444" r="-2" b="-2"/>
          <a:stretch/>
        </p:blipFill>
        <p:spPr>
          <a:xfrm>
            <a:off x="483" y="1822028"/>
            <a:ext cx="4342417" cy="5035972"/>
          </a:xfrm>
          <a:prstGeom prst="rect">
            <a:avLst/>
          </a:prstGeom>
        </p:spPr>
      </p:pic>
      <p:sp>
        <p:nvSpPr>
          <p:cNvPr id="3" name="TextBox 2">
            <a:extLst>
              <a:ext uri="{FF2B5EF4-FFF2-40B4-BE49-F238E27FC236}">
                <a16:creationId xmlns:a16="http://schemas.microsoft.com/office/drawing/2014/main" id="{56205B86-8D5D-E433-D8A4-CC44C668FDEF}"/>
              </a:ext>
            </a:extLst>
          </p:cNvPr>
          <p:cNvSpPr txBox="1"/>
          <p:nvPr/>
        </p:nvSpPr>
        <p:spPr>
          <a:xfrm>
            <a:off x="4432301" y="2011679"/>
            <a:ext cx="6908800" cy="4670211"/>
          </a:xfrm>
          <a:prstGeom prst="rect">
            <a:avLst/>
          </a:prstGeom>
        </p:spPr>
        <p:txBody>
          <a:bodyPr vert="horz" lIns="91440" tIns="45720" rIns="91440" bIns="45720" rtlCol="0">
            <a:normAutofit/>
          </a:bodyPr>
          <a:lstStyle/>
          <a:p>
            <a:pPr indent="-182880" defTabSz="914400">
              <a:lnSpc>
                <a:spcPct val="90000"/>
              </a:lnSpc>
              <a:spcAft>
                <a:spcPts val="600"/>
              </a:spcAft>
              <a:buClr>
                <a:schemeClr val="tx1"/>
              </a:buClr>
              <a:buFont typeface="Wingdings" pitchFamily="2" charset="2"/>
              <a:buChar char=""/>
            </a:pPr>
            <a:r>
              <a:rPr lang="en-US" sz="2400"/>
              <a:t>Completed by a Registered Nurse </a:t>
            </a:r>
          </a:p>
          <a:p>
            <a:pPr indent="-182880" defTabSz="914400">
              <a:lnSpc>
                <a:spcPct val="90000"/>
              </a:lnSpc>
              <a:spcAft>
                <a:spcPts val="600"/>
              </a:spcAft>
              <a:buClr>
                <a:schemeClr val="tx1"/>
              </a:buClr>
              <a:buFont typeface="Wingdings" pitchFamily="2" charset="2"/>
              <a:buChar char=""/>
            </a:pPr>
            <a:r>
              <a:rPr lang="en-US" sz="2400"/>
              <a:t>Best practice- upon admission and required before 24 hours.</a:t>
            </a:r>
          </a:p>
          <a:p>
            <a:pPr indent="-182880" defTabSz="914400">
              <a:lnSpc>
                <a:spcPct val="90000"/>
              </a:lnSpc>
              <a:spcAft>
                <a:spcPts val="600"/>
              </a:spcAft>
              <a:buClr>
                <a:schemeClr val="tx1"/>
              </a:buClr>
              <a:buFont typeface="Wingdings" pitchFamily="2" charset="2"/>
              <a:buChar char=""/>
            </a:pPr>
            <a:r>
              <a:rPr lang="en-US" sz="2400"/>
              <a:t>Head-to-toe assessment</a:t>
            </a:r>
          </a:p>
          <a:p>
            <a:pPr indent="-182880" defTabSz="914400">
              <a:lnSpc>
                <a:spcPct val="90000"/>
              </a:lnSpc>
              <a:spcAft>
                <a:spcPts val="600"/>
              </a:spcAft>
              <a:buClr>
                <a:schemeClr val="tx1"/>
              </a:buClr>
              <a:buFont typeface="Wingdings" pitchFamily="2" charset="2"/>
              <a:buChar char=""/>
            </a:pPr>
            <a:r>
              <a:rPr lang="en-US" sz="2400"/>
              <a:t>Vital Signs/Pain</a:t>
            </a:r>
          </a:p>
          <a:p>
            <a:pPr indent="-182880" defTabSz="914400">
              <a:lnSpc>
                <a:spcPct val="90000"/>
              </a:lnSpc>
              <a:spcAft>
                <a:spcPts val="600"/>
              </a:spcAft>
              <a:buClr>
                <a:schemeClr val="tx1"/>
              </a:buClr>
              <a:buFont typeface="Wingdings" pitchFamily="2" charset="2"/>
              <a:buChar char=""/>
            </a:pPr>
            <a:r>
              <a:rPr lang="en-US" sz="2400"/>
              <a:t>Medical issues, History, Allergies,  Infection, Medication List,  Diet.</a:t>
            </a:r>
          </a:p>
          <a:p>
            <a:pPr indent="-182880" defTabSz="914400">
              <a:lnSpc>
                <a:spcPct val="90000"/>
              </a:lnSpc>
              <a:spcAft>
                <a:spcPts val="600"/>
              </a:spcAft>
              <a:buClr>
                <a:schemeClr val="tx1"/>
              </a:buClr>
              <a:buFont typeface="Wingdings" pitchFamily="2" charset="2"/>
              <a:buChar char=""/>
            </a:pPr>
            <a:r>
              <a:rPr lang="en-US" sz="2400"/>
              <a:t>Chronic Illnesses: Thyroid Disease, COPD, Hypertension, Diabetes, etc.</a:t>
            </a:r>
          </a:p>
          <a:p>
            <a:pPr indent="-182880" defTabSz="914400">
              <a:lnSpc>
                <a:spcPct val="90000"/>
              </a:lnSpc>
              <a:spcAft>
                <a:spcPts val="600"/>
              </a:spcAft>
              <a:buClr>
                <a:schemeClr val="tx1"/>
              </a:buClr>
              <a:buFont typeface="Wingdings" pitchFamily="2" charset="2"/>
              <a:buChar char=""/>
            </a:pPr>
            <a:r>
              <a:rPr lang="en-US" sz="2400"/>
              <a:t>Orders, PRN medications, Immediate Needs.  </a:t>
            </a:r>
          </a:p>
        </p:txBody>
      </p:sp>
    </p:spTree>
    <p:extLst>
      <p:ext uri="{BB962C8B-B14F-4D97-AF65-F5344CB8AC3E}">
        <p14:creationId xmlns:p14="http://schemas.microsoft.com/office/powerpoint/2010/main" val="159460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483BB-30AC-03D8-B7C3-9DBB116CC535}"/>
              </a:ext>
            </a:extLst>
          </p:cNvPr>
          <p:cNvSpPr>
            <a:spLocks noGrp="1"/>
          </p:cNvSpPr>
          <p:nvPr>
            <p:ph type="title"/>
          </p:nvPr>
        </p:nvSpPr>
        <p:spPr>
          <a:xfrm>
            <a:off x="1290004" y="131474"/>
            <a:ext cx="10427425" cy="1508760"/>
          </a:xfrm>
        </p:spPr>
        <p:txBody>
          <a:bodyPr>
            <a:normAutofit fontScale="90000"/>
          </a:bodyPr>
          <a:lstStyle/>
          <a:p>
            <a:r>
              <a:rPr lang="en-US" b="1"/>
              <a:t>Determination of competence to provide informed consent for treatment</a:t>
            </a:r>
          </a:p>
        </p:txBody>
      </p:sp>
      <p:sp>
        <p:nvSpPr>
          <p:cNvPr id="4" name="TextBox 3">
            <a:extLst>
              <a:ext uri="{FF2B5EF4-FFF2-40B4-BE49-F238E27FC236}">
                <a16:creationId xmlns:a16="http://schemas.microsoft.com/office/drawing/2014/main" id="{D24C37BA-2C85-5CF4-8B24-27CF6B090D26}"/>
              </a:ext>
            </a:extLst>
          </p:cNvPr>
          <p:cNvSpPr txBox="1"/>
          <p:nvPr/>
        </p:nvSpPr>
        <p:spPr>
          <a:xfrm>
            <a:off x="646659" y="2076829"/>
            <a:ext cx="11070771" cy="4062651"/>
          </a:xfrm>
          <a:prstGeom prst="rect">
            <a:avLst/>
          </a:prstGeom>
          <a:noFill/>
        </p:spPr>
        <p:txBody>
          <a:bodyPr wrap="square">
            <a:spAutoFit/>
          </a:bodyPr>
          <a:lstStyle/>
          <a:p>
            <a:r>
              <a:rPr lang="en-US" sz="2400"/>
              <a:t>An individual is often deemed clinically incompetent by a physician when:</a:t>
            </a:r>
          </a:p>
          <a:p>
            <a:endParaRPr lang="en-US"/>
          </a:p>
          <a:p>
            <a:pPr marL="342900" indent="-342900">
              <a:buFont typeface="+mj-lt"/>
              <a:buAutoNum type="arabicPeriod"/>
            </a:pPr>
            <a:r>
              <a:rPr lang="en-US" sz="2400"/>
              <a:t>They experience an acute or chronic condition that significantly impairs their ability to make rational decisions.</a:t>
            </a:r>
          </a:p>
          <a:p>
            <a:pPr marL="342900" indent="-342900">
              <a:buFont typeface="+mj-lt"/>
              <a:buAutoNum type="arabicPeriod"/>
            </a:pPr>
            <a:r>
              <a:rPr lang="en-US" sz="2400"/>
              <a:t>This could be directly related to a mental health condition, such as an episode of psychosis, or a more generalized medical or biological condition, such as an advanced neurocognitive disorder, such as Alzheimer’s disease. </a:t>
            </a:r>
          </a:p>
          <a:p>
            <a:pPr marL="342900" indent="-342900">
              <a:buFont typeface="+mj-lt"/>
              <a:buAutoNum type="arabicPeriod"/>
            </a:pPr>
            <a:r>
              <a:rPr lang="en-US" sz="2400"/>
              <a:t>If an individual is deemed incompetent to provide express and informed consent and does not already have a substitute decision-maker identified through a court order, the facility administrator must promptly file a petition with the court for both involuntary services and the appointment of a guardian advocate.</a:t>
            </a:r>
          </a:p>
        </p:txBody>
      </p:sp>
    </p:spTree>
    <p:extLst>
      <p:ext uri="{BB962C8B-B14F-4D97-AF65-F5344CB8AC3E}">
        <p14:creationId xmlns:p14="http://schemas.microsoft.com/office/powerpoint/2010/main" val="2855843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49D8DFA-139C-473F-838D-D33ABE885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4FD616AB-2B32-4A45-BEC9-C743E8978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BEC91407-C839-4EE3-B5C6-34919D3DE7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2600"/>
            <a:ext cx="12191999" cy="58927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A483BB-30AC-03D8-B7C3-9DBB116CC535}"/>
              </a:ext>
            </a:extLst>
          </p:cNvPr>
          <p:cNvSpPr>
            <a:spLocks noGrp="1"/>
          </p:cNvSpPr>
          <p:nvPr>
            <p:ph type="title"/>
          </p:nvPr>
        </p:nvSpPr>
        <p:spPr>
          <a:xfrm>
            <a:off x="321732" y="804334"/>
            <a:ext cx="4171696" cy="5219948"/>
          </a:xfrm>
        </p:spPr>
        <p:txBody>
          <a:bodyPr vert="horz" lIns="91440" tIns="45720" rIns="91440" bIns="45720" rtlCol="0" anchor="t">
            <a:normAutofit/>
          </a:bodyPr>
          <a:lstStyle/>
          <a:p>
            <a:r>
              <a:rPr lang="en-US" b="1">
                <a:solidFill>
                  <a:schemeClr val="tx2"/>
                </a:solidFill>
              </a:rPr>
              <a:t>Emergency Treatment Orders</a:t>
            </a:r>
            <a:br>
              <a:rPr lang="en-US">
                <a:solidFill>
                  <a:schemeClr val="tx2"/>
                </a:solidFill>
              </a:rPr>
            </a:br>
            <a:endParaRPr lang="en-US">
              <a:solidFill>
                <a:schemeClr val="tx2"/>
              </a:solidFill>
            </a:endParaRPr>
          </a:p>
        </p:txBody>
      </p:sp>
      <p:sp>
        <p:nvSpPr>
          <p:cNvPr id="4" name="TextBox 3">
            <a:extLst>
              <a:ext uri="{FF2B5EF4-FFF2-40B4-BE49-F238E27FC236}">
                <a16:creationId xmlns:a16="http://schemas.microsoft.com/office/drawing/2014/main" id="{A407BF21-AFE1-D05E-20D2-2974E7F0A18D}"/>
              </a:ext>
            </a:extLst>
          </p:cNvPr>
          <p:cNvSpPr txBox="1"/>
          <p:nvPr/>
        </p:nvSpPr>
        <p:spPr>
          <a:xfrm>
            <a:off x="3909061" y="804333"/>
            <a:ext cx="7961204" cy="5219949"/>
          </a:xfrm>
          <a:prstGeom prst="rect">
            <a:avLst/>
          </a:prstGeom>
        </p:spPr>
        <p:txBody>
          <a:bodyPr vert="horz" lIns="91440" tIns="45720" rIns="91440" bIns="45720" rtlCol="0" anchor="t">
            <a:normAutofit/>
          </a:bodyPr>
          <a:lstStyle/>
          <a:p>
            <a:pPr indent="-182880" defTabSz="914400">
              <a:lnSpc>
                <a:spcPct val="90000"/>
              </a:lnSpc>
              <a:spcAft>
                <a:spcPts val="600"/>
              </a:spcAft>
              <a:buClr>
                <a:schemeClr val="tx1"/>
              </a:buClr>
              <a:buFont typeface="Wingdings" pitchFamily="2" charset="2"/>
              <a:buChar char=""/>
            </a:pPr>
            <a:r>
              <a:rPr lang="en-US" sz="2000"/>
              <a:t>Express and informed consent for individuals on voluntary or involuntary status may be temporarily overridden with an emergency treatment order (ETO). A physician may order an ETO in select documented cases where immediate action is needed to stop current behaviors that pose a significant physical threat to the individual or others at the facility. </a:t>
            </a:r>
            <a:endParaRPr lang="en-US"/>
          </a:p>
          <a:p>
            <a:pPr indent="-182880" defTabSz="914400">
              <a:lnSpc>
                <a:spcPct val="90000"/>
              </a:lnSpc>
              <a:spcAft>
                <a:spcPts val="600"/>
              </a:spcAft>
              <a:buClr>
                <a:schemeClr val="tx1"/>
              </a:buClr>
              <a:buFont typeface="Wingdings" pitchFamily="2" charset="2"/>
              <a:buChar char=""/>
            </a:pPr>
            <a:endParaRPr lang="en-US" sz="2000"/>
          </a:p>
          <a:p>
            <a:pPr indent="-182880" defTabSz="914400">
              <a:lnSpc>
                <a:spcPct val="90000"/>
              </a:lnSpc>
              <a:spcAft>
                <a:spcPts val="600"/>
              </a:spcAft>
              <a:buClr>
                <a:schemeClr val="tx1"/>
              </a:buClr>
              <a:buFont typeface="Wingdings" pitchFamily="2" charset="2"/>
              <a:buChar char=""/>
            </a:pPr>
            <a:r>
              <a:rPr lang="en-US" sz="2000"/>
              <a:t>ETO can be administered to an individual on either voluntary or involuntary status and can impact an individual’s legal status or decision-making ability.</a:t>
            </a:r>
          </a:p>
          <a:p>
            <a:pPr indent="-182880" defTabSz="914400">
              <a:lnSpc>
                <a:spcPct val="90000"/>
              </a:lnSpc>
              <a:spcAft>
                <a:spcPts val="600"/>
              </a:spcAft>
              <a:buClr>
                <a:schemeClr val="tx1"/>
              </a:buClr>
              <a:buFont typeface="Wingdings" pitchFamily="2" charset="2"/>
              <a:buChar char=""/>
            </a:pPr>
            <a:endParaRPr lang="en-US" sz="2000"/>
          </a:p>
          <a:p>
            <a:pPr indent="-182880" defTabSz="914400">
              <a:lnSpc>
                <a:spcPct val="90000"/>
              </a:lnSpc>
              <a:spcAft>
                <a:spcPts val="600"/>
              </a:spcAft>
              <a:buClr>
                <a:schemeClr val="tx1"/>
              </a:buClr>
              <a:buFont typeface="Wingdings" pitchFamily="2" charset="2"/>
              <a:buChar char=""/>
            </a:pPr>
            <a:r>
              <a:rPr lang="en-US" sz="2000"/>
              <a:t>If an individual is administered two (2) ETOs within seven (7) days, the facility must file a petition with the court to appoint a guardian advocate to provide express and informed consent. If the individual is on voluntary status, he or she must also be transferred to involuntary status.</a:t>
            </a:r>
          </a:p>
        </p:txBody>
      </p:sp>
    </p:spTree>
    <p:extLst>
      <p:ext uri="{BB962C8B-B14F-4D97-AF65-F5344CB8AC3E}">
        <p14:creationId xmlns:p14="http://schemas.microsoft.com/office/powerpoint/2010/main" val="312356493"/>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4D9C4F3-3A51-4F45-8A5D-AAD196BF7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9" name="Picture 8">
            <a:extLst>
              <a:ext uri="{FF2B5EF4-FFF2-40B4-BE49-F238E27FC236}">
                <a16:creationId xmlns:a16="http://schemas.microsoft.com/office/drawing/2014/main" id="{9B00941D-39C4-1AD0-97A4-914226DE78EE}"/>
              </a:ext>
            </a:extLst>
          </p:cNvPr>
          <p:cNvPicPr>
            <a:picLocks noChangeAspect="1"/>
          </p:cNvPicPr>
          <p:nvPr/>
        </p:nvPicPr>
        <p:blipFill rotWithShape="1">
          <a:blip r:embed="rId2">
            <a:duotone>
              <a:schemeClr val="bg2">
                <a:shade val="45000"/>
                <a:satMod val="135000"/>
              </a:schemeClr>
              <a:prstClr val="white"/>
            </a:duotone>
            <a:alphaModFix amt="25000"/>
          </a:blip>
          <a:srcRect l="717" r="10394"/>
          <a:stretch/>
        </p:blipFill>
        <p:spPr>
          <a:xfrm>
            <a:off x="20" y="10"/>
            <a:ext cx="12191979" cy="6857989"/>
          </a:xfrm>
          <a:prstGeom prst="rect">
            <a:avLst/>
          </a:prstGeom>
        </p:spPr>
      </p:pic>
      <p:sp>
        <p:nvSpPr>
          <p:cNvPr id="15" name="Rectangle 14">
            <a:extLst>
              <a:ext uri="{FF2B5EF4-FFF2-40B4-BE49-F238E27FC236}">
                <a16:creationId xmlns:a16="http://schemas.microsoft.com/office/drawing/2014/main" id="{234F90F8-688B-4FD8-AFF8-43885F5FF6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176109"/>
            <a:ext cx="12188952" cy="1645919"/>
          </a:xfrm>
          <a:prstGeom prst="rect">
            <a:avLst/>
          </a:prstGeom>
          <a:solidFill>
            <a:schemeClr val="tx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FF"/>
              </a:solidFill>
            </a:endParaRPr>
          </a:p>
        </p:txBody>
      </p:sp>
      <p:sp>
        <p:nvSpPr>
          <p:cNvPr id="2" name="Title 1">
            <a:extLst>
              <a:ext uri="{FF2B5EF4-FFF2-40B4-BE49-F238E27FC236}">
                <a16:creationId xmlns:a16="http://schemas.microsoft.com/office/drawing/2014/main" id="{7C0A3522-090F-829A-C986-BA335A0810E4}"/>
              </a:ext>
            </a:extLst>
          </p:cNvPr>
          <p:cNvSpPr>
            <a:spLocks noGrp="1"/>
          </p:cNvSpPr>
          <p:nvPr>
            <p:ph type="title"/>
          </p:nvPr>
        </p:nvSpPr>
        <p:spPr>
          <a:xfrm>
            <a:off x="1202919" y="284176"/>
            <a:ext cx="9784080" cy="1508760"/>
          </a:xfrm>
        </p:spPr>
        <p:txBody>
          <a:bodyPr vert="horz" lIns="91440" tIns="45720" rIns="91440" bIns="45720" rtlCol="0" anchor="ctr">
            <a:normAutofit/>
          </a:bodyPr>
          <a:lstStyle/>
          <a:p>
            <a:r>
              <a:rPr lang="en-US" b="1"/>
              <a:t>examinations</a:t>
            </a:r>
          </a:p>
        </p:txBody>
      </p:sp>
      <p:sp>
        <p:nvSpPr>
          <p:cNvPr id="7" name="TextBox 6">
            <a:extLst>
              <a:ext uri="{FF2B5EF4-FFF2-40B4-BE49-F238E27FC236}">
                <a16:creationId xmlns:a16="http://schemas.microsoft.com/office/drawing/2014/main" id="{049F109B-8D69-69E9-C650-B96B38049F54}"/>
              </a:ext>
            </a:extLst>
          </p:cNvPr>
          <p:cNvSpPr txBox="1"/>
          <p:nvPr/>
        </p:nvSpPr>
        <p:spPr>
          <a:xfrm>
            <a:off x="622300" y="2011680"/>
            <a:ext cx="10947399" cy="4562144"/>
          </a:xfrm>
          <a:prstGeom prst="rect">
            <a:avLst/>
          </a:prstGeom>
        </p:spPr>
        <p:txBody>
          <a:bodyPr vert="horz" lIns="91440" tIns="45720" rIns="91440" bIns="45720" rtlCol="0" anchor="t">
            <a:normAutofit/>
          </a:bodyPr>
          <a:lstStyle/>
          <a:p>
            <a:pPr defTabSz="914400">
              <a:lnSpc>
                <a:spcPct val="90000"/>
              </a:lnSpc>
              <a:spcAft>
                <a:spcPts val="600"/>
              </a:spcAft>
              <a:buClr>
                <a:schemeClr val="tx1"/>
              </a:buClr>
            </a:pPr>
            <a:r>
              <a:rPr lang="en-US" sz="2000" b="1"/>
              <a:t>Physical Exam:</a:t>
            </a:r>
            <a:endParaRPr lang="en-US"/>
          </a:p>
          <a:p>
            <a:pPr indent="-182880" defTabSz="914400">
              <a:lnSpc>
                <a:spcPct val="90000"/>
              </a:lnSpc>
              <a:spcAft>
                <a:spcPts val="600"/>
              </a:spcAft>
              <a:buClr>
                <a:schemeClr val="tx1"/>
              </a:buClr>
              <a:buFont typeface="Wingdings" pitchFamily="2" charset="2"/>
              <a:buChar char=""/>
            </a:pPr>
            <a:endParaRPr lang="en-US" sz="2000" b="1"/>
          </a:p>
          <a:p>
            <a:pPr indent="-182880" defTabSz="914400">
              <a:lnSpc>
                <a:spcPct val="90000"/>
              </a:lnSpc>
              <a:spcAft>
                <a:spcPts val="600"/>
              </a:spcAft>
              <a:buClr>
                <a:schemeClr val="tx1"/>
              </a:buClr>
              <a:buFont typeface="Wingdings" pitchFamily="2" charset="2"/>
              <a:buChar char=""/>
            </a:pPr>
            <a:r>
              <a:rPr lang="en-US" sz="2000"/>
              <a:t>Each person who remains at a receiving or treatment facility for more than 12 hours shall be given a physical examination by a health practitioner authorized by law to give such examinations within 24 hours after arrival.</a:t>
            </a:r>
          </a:p>
          <a:p>
            <a:pPr indent="-182880" defTabSz="914400">
              <a:lnSpc>
                <a:spcPct val="90000"/>
              </a:lnSpc>
              <a:spcAft>
                <a:spcPts val="600"/>
              </a:spcAft>
              <a:buClr>
                <a:schemeClr val="tx1"/>
              </a:buClr>
              <a:buFont typeface="Wingdings" pitchFamily="2" charset="2"/>
              <a:buChar char=""/>
            </a:pPr>
            <a:endParaRPr lang="en-US" sz="2000"/>
          </a:p>
          <a:p>
            <a:pPr defTabSz="914400">
              <a:lnSpc>
                <a:spcPct val="90000"/>
              </a:lnSpc>
              <a:spcAft>
                <a:spcPts val="600"/>
              </a:spcAft>
              <a:buClr>
                <a:schemeClr val="tx1"/>
              </a:buClr>
            </a:pPr>
            <a:r>
              <a:rPr lang="en-US" sz="2000"/>
              <a:t>Psychiatric Evaluation- Typically within 24 hours, and includes competency assessment:</a:t>
            </a:r>
          </a:p>
          <a:p>
            <a:pPr defTabSz="914400">
              <a:lnSpc>
                <a:spcPct val="90000"/>
              </a:lnSpc>
              <a:spcAft>
                <a:spcPts val="600"/>
              </a:spcAft>
              <a:buClr>
                <a:schemeClr val="tx1"/>
              </a:buClr>
            </a:pPr>
            <a:endParaRPr lang="en-US" sz="2000">
              <a:effectLst/>
            </a:endParaRPr>
          </a:p>
          <a:p>
            <a:pPr indent="-182880" defTabSz="914400">
              <a:lnSpc>
                <a:spcPct val="90000"/>
              </a:lnSpc>
              <a:spcAft>
                <a:spcPts val="600"/>
              </a:spcAft>
              <a:buClr>
                <a:schemeClr val="tx1"/>
              </a:buClr>
              <a:buFont typeface="Wingdings" pitchFamily="2" charset="2"/>
              <a:buChar char=""/>
            </a:pPr>
            <a:r>
              <a:rPr lang="en-US" sz="2000">
                <a:effectLst/>
              </a:rPr>
              <a:t>Medical history, including psychiatric history, developmental abnormalities, physical or sexual abuse or trauma, and substance abuse;  laboratory results,  mental status examination; diagnosis, ruling out non-psychiatric causes of presenting symptoms of abnormal thought, mood or behaviors; Current medications and dosages,  family history, suicide risk assessment, violence risk assessment,  etc.</a:t>
            </a:r>
          </a:p>
          <a:p>
            <a:pPr indent="-182880" defTabSz="914400">
              <a:lnSpc>
                <a:spcPct val="90000"/>
              </a:lnSpc>
              <a:spcAft>
                <a:spcPts val="600"/>
              </a:spcAft>
              <a:buClr>
                <a:schemeClr val="tx1"/>
              </a:buClr>
              <a:buFont typeface="Wingdings" pitchFamily="2" charset="2"/>
              <a:buChar char=""/>
            </a:pPr>
            <a:endParaRPr lang="en-US" sz="2000"/>
          </a:p>
          <a:p>
            <a:pPr indent="-182880" defTabSz="914400">
              <a:lnSpc>
                <a:spcPct val="90000"/>
              </a:lnSpc>
              <a:spcAft>
                <a:spcPts val="600"/>
              </a:spcAft>
              <a:buClr>
                <a:schemeClr val="tx1"/>
              </a:buClr>
              <a:buFont typeface="Wingdings" pitchFamily="2" charset="2"/>
              <a:buChar char=""/>
            </a:pPr>
            <a:r>
              <a:rPr lang="en-US" sz="2000"/>
              <a:t>Daily Rounds: Psychiatrists and/or PMHNPs-BC can perform follow-up evaluations.</a:t>
            </a:r>
          </a:p>
        </p:txBody>
      </p:sp>
    </p:spTree>
    <p:extLst>
      <p:ext uri="{BB962C8B-B14F-4D97-AF65-F5344CB8AC3E}">
        <p14:creationId xmlns:p14="http://schemas.microsoft.com/office/powerpoint/2010/main" val="13891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49D8DFA-139C-473F-838D-D33ABE885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8337D0-DC32-7EAA-F99B-BAD6B88B863D}"/>
              </a:ext>
            </a:extLst>
          </p:cNvPr>
          <p:cNvSpPr>
            <a:spLocks noGrp="1"/>
          </p:cNvSpPr>
          <p:nvPr>
            <p:ph type="title"/>
          </p:nvPr>
        </p:nvSpPr>
        <p:spPr>
          <a:xfrm>
            <a:off x="622570" y="838646"/>
            <a:ext cx="3709991" cy="5180709"/>
          </a:xfrm>
        </p:spPr>
        <p:txBody>
          <a:bodyPr vert="horz" lIns="91440" tIns="45720" rIns="91440" bIns="45720" rtlCol="0" anchor="ctr">
            <a:normAutofit/>
          </a:bodyPr>
          <a:lstStyle/>
          <a:p>
            <a:r>
              <a:rPr lang="en-US" sz="3600" b="1"/>
              <a:t>Continued involuntary placement</a:t>
            </a:r>
          </a:p>
        </p:txBody>
      </p:sp>
      <p:sp useBgFill="1">
        <p:nvSpPr>
          <p:cNvPr id="12" name="Rectangle 11">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2"/>
            <a:ext cx="7537703"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E535ECF-E268-0399-5739-9941EE970F47}"/>
              </a:ext>
            </a:extLst>
          </p:cNvPr>
          <p:cNvSpPr txBox="1"/>
          <p:nvPr/>
        </p:nvSpPr>
        <p:spPr>
          <a:xfrm>
            <a:off x="5035981" y="565372"/>
            <a:ext cx="6774329" cy="5727253"/>
          </a:xfrm>
          <a:prstGeom prst="rect">
            <a:avLst/>
          </a:prstGeom>
        </p:spPr>
        <p:txBody>
          <a:bodyPr vert="horz" lIns="91440" tIns="45720" rIns="91440" bIns="45720" rtlCol="0" anchor="ctr">
            <a:noAutofit/>
          </a:bodyPr>
          <a:lstStyle/>
          <a:p>
            <a:pPr indent="-182880" defTabSz="914400">
              <a:lnSpc>
                <a:spcPct val="90000"/>
              </a:lnSpc>
              <a:spcAft>
                <a:spcPts val="600"/>
              </a:spcAft>
              <a:buClr>
                <a:schemeClr val="tx1"/>
              </a:buClr>
              <a:buFont typeface="Wingdings" pitchFamily="2" charset="2"/>
              <a:buChar char=""/>
            </a:pPr>
            <a:r>
              <a:rPr lang="en-US" sz="2400" b="1">
                <a:solidFill>
                  <a:schemeClr val="tx2"/>
                </a:solidFill>
              </a:rPr>
              <a:t> A patient may be retained by a facility or involuntarily placed in a treatment facility upon the recommendation of the facility’s administrator where the patient has been examined.</a:t>
            </a:r>
          </a:p>
          <a:p>
            <a:pPr indent="-182880" defTabSz="914400">
              <a:lnSpc>
                <a:spcPct val="90000"/>
              </a:lnSpc>
              <a:spcAft>
                <a:spcPts val="600"/>
              </a:spcAft>
              <a:buClr>
                <a:schemeClr val="tx1"/>
              </a:buClr>
              <a:buFont typeface="Wingdings" pitchFamily="2" charset="2"/>
              <a:buChar char=""/>
            </a:pPr>
            <a:endParaRPr lang="en-US" sz="2400" b="1">
              <a:solidFill>
                <a:schemeClr val="tx2"/>
              </a:solidFill>
            </a:endParaRPr>
          </a:p>
          <a:p>
            <a:pPr indent="-182880" defTabSz="914400">
              <a:lnSpc>
                <a:spcPct val="90000"/>
              </a:lnSpc>
              <a:spcAft>
                <a:spcPts val="600"/>
              </a:spcAft>
              <a:buClr>
                <a:schemeClr val="tx1"/>
              </a:buClr>
              <a:buFont typeface="Wingdings" pitchFamily="2" charset="2"/>
              <a:buChar char=""/>
            </a:pPr>
            <a:r>
              <a:rPr lang="en-US" sz="2400" b="1">
                <a:solidFill>
                  <a:schemeClr val="tx2"/>
                </a:solidFill>
              </a:rPr>
              <a:t>The recommendation must be supported by the opinion of a psychiatrist and the second opinion of a clinical psychologist or another psychiatrist, both of whom have personally examined the patient within the preceding 72 hours.</a:t>
            </a:r>
          </a:p>
          <a:p>
            <a:pPr indent="-182880" defTabSz="914400">
              <a:lnSpc>
                <a:spcPct val="90000"/>
              </a:lnSpc>
              <a:spcAft>
                <a:spcPts val="600"/>
              </a:spcAft>
              <a:buClr>
                <a:schemeClr val="tx1"/>
              </a:buClr>
              <a:buFont typeface="Wingdings" pitchFamily="2" charset="2"/>
              <a:buChar char=""/>
            </a:pPr>
            <a:endParaRPr lang="en-US" sz="2400" b="1">
              <a:solidFill>
                <a:schemeClr val="tx2"/>
              </a:solidFill>
            </a:endParaRPr>
          </a:p>
          <a:p>
            <a:pPr indent="-182880" defTabSz="914400">
              <a:lnSpc>
                <a:spcPct val="90000"/>
              </a:lnSpc>
              <a:spcAft>
                <a:spcPts val="600"/>
              </a:spcAft>
              <a:buClr>
                <a:schemeClr val="tx1"/>
              </a:buClr>
              <a:buFont typeface="Wingdings" pitchFamily="2" charset="2"/>
              <a:buChar char=""/>
            </a:pPr>
            <a:r>
              <a:rPr lang="en-US" sz="2400" b="1">
                <a:solidFill>
                  <a:schemeClr val="tx2"/>
                </a:solidFill>
              </a:rPr>
              <a:t>If the administrator certifies that a psychiatrist or clinical psychologist is not available to provide the second opinion, the second opinion may be provided by a licensed physician who has postgraduate training and experience in the diagnosis and treatment of mental illness or by a psychiatric nurse. </a:t>
            </a:r>
          </a:p>
        </p:txBody>
      </p:sp>
    </p:spTree>
    <p:extLst>
      <p:ext uri="{BB962C8B-B14F-4D97-AF65-F5344CB8AC3E}">
        <p14:creationId xmlns:p14="http://schemas.microsoft.com/office/powerpoint/2010/main" val="817949251"/>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49D8DFA-139C-473F-838D-D33ABE885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574AAC-0F16-EC07-9826-1FEE417C1A13}"/>
              </a:ext>
            </a:extLst>
          </p:cNvPr>
          <p:cNvSpPr>
            <a:spLocks noGrp="1"/>
          </p:cNvSpPr>
          <p:nvPr>
            <p:ph type="title"/>
          </p:nvPr>
        </p:nvSpPr>
        <p:spPr>
          <a:xfrm>
            <a:off x="622570" y="838646"/>
            <a:ext cx="3709991" cy="5180709"/>
          </a:xfrm>
        </p:spPr>
        <p:txBody>
          <a:bodyPr vert="horz" lIns="91440" tIns="45720" rIns="91440" bIns="45720" rtlCol="0" anchor="ctr">
            <a:normAutofit/>
          </a:bodyPr>
          <a:lstStyle/>
          <a:p>
            <a:r>
              <a:rPr lang="en-US" sz="3600" b="1"/>
              <a:t>Holistic and integrated treatment</a:t>
            </a:r>
          </a:p>
        </p:txBody>
      </p:sp>
      <p:sp useBgFill="1">
        <p:nvSpPr>
          <p:cNvPr id="19" name="Rectangle 18">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2"/>
            <a:ext cx="7537703"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6D85853-5D96-8A97-B1A5-790AA894DF69}"/>
              </a:ext>
            </a:extLst>
          </p:cNvPr>
          <p:cNvSpPr txBox="1"/>
          <p:nvPr/>
        </p:nvSpPr>
        <p:spPr>
          <a:xfrm>
            <a:off x="4954649" y="176109"/>
            <a:ext cx="7122242" cy="6505782"/>
          </a:xfrm>
          <a:prstGeom prst="rect">
            <a:avLst/>
          </a:prstGeom>
        </p:spPr>
        <p:txBody>
          <a:bodyPr vert="horz" lIns="91440" tIns="45720" rIns="91440" bIns="45720" rtlCol="0" anchor="ctr">
            <a:normAutofit/>
          </a:bodyPr>
          <a:lstStyle/>
          <a:p>
            <a:pPr indent="-182880" defTabSz="914400">
              <a:lnSpc>
                <a:spcPct val="90000"/>
              </a:lnSpc>
              <a:spcAft>
                <a:spcPts val="600"/>
              </a:spcAft>
              <a:buClr>
                <a:schemeClr val="tx1"/>
              </a:buClr>
              <a:buFont typeface="Wingdings" pitchFamily="2" charset="2"/>
              <a:buChar char=""/>
            </a:pPr>
            <a:r>
              <a:rPr lang="en-US" sz="2000" b="1">
                <a:solidFill>
                  <a:schemeClr val="tx2"/>
                </a:solidFill>
              </a:rPr>
              <a:t>A multi-disciplinary treatment approach is best to support Baker Act services in CSUs and  Psychiatric Hospitals.</a:t>
            </a:r>
          </a:p>
          <a:p>
            <a:pPr indent="-182880" defTabSz="914400">
              <a:lnSpc>
                <a:spcPct val="90000"/>
              </a:lnSpc>
              <a:spcAft>
                <a:spcPts val="600"/>
              </a:spcAft>
              <a:buClr>
                <a:schemeClr val="tx1"/>
              </a:buClr>
              <a:buFont typeface="Wingdings" pitchFamily="2" charset="2"/>
              <a:buChar char=""/>
            </a:pPr>
            <a:endParaRPr lang="en-US" sz="2000" b="1">
              <a:solidFill>
                <a:schemeClr val="tx2"/>
              </a:solidFill>
            </a:endParaRPr>
          </a:p>
          <a:p>
            <a:pPr indent="-182880" defTabSz="914400">
              <a:lnSpc>
                <a:spcPct val="90000"/>
              </a:lnSpc>
              <a:spcAft>
                <a:spcPts val="600"/>
              </a:spcAft>
              <a:buClr>
                <a:schemeClr val="tx1"/>
              </a:buClr>
              <a:buFont typeface="Wingdings" pitchFamily="2" charset="2"/>
              <a:buChar char=""/>
            </a:pPr>
            <a:r>
              <a:rPr lang="en-US" sz="2000" b="1">
                <a:solidFill>
                  <a:schemeClr val="tx2"/>
                </a:solidFill>
              </a:rPr>
              <a:t>The Psychiatrist is the leader and/or APN in the absence of the Psychiatrist.</a:t>
            </a:r>
          </a:p>
          <a:p>
            <a:pPr indent="-182880" defTabSz="914400">
              <a:lnSpc>
                <a:spcPct val="90000"/>
              </a:lnSpc>
              <a:spcAft>
                <a:spcPts val="600"/>
              </a:spcAft>
              <a:buClr>
                <a:schemeClr val="tx1"/>
              </a:buClr>
              <a:buFont typeface="Wingdings" pitchFamily="2" charset="2"/>
              <a:buChar char=""/>
            </a:pPr>
            <a:endParaRPr lang="en-US" sz="2000" b="1">
              <a:solidFill>
                <a:schemeClr val="tx2"/>
              </a:solidFill>
            </a:endParaRPr>
          </a:p>
          <a:p>
            <a:pPr indent="-182880" defTabSz="914400">
              <a:lnSpc>
                <a:spcPct val="90000"/>
              </a:lnSpc>
              <a:spcAft>
                <a:spcPts val="600"/>
              </a:spcAft>
              <a:buClr>
                <a:schemeClr val="tx1"/>
              </a:buClr>
              <a:buFont typeface="Wingdings" pitchFamily="2" charset="2"/>
              <a:buChar char=""/>
            </a:pPr>
            <a:r>
              <a:rPr lang="en-US" sz="2000" b="1">
                <a:solidFill>
                  <a:schemeClr val="tx2"/>
                </a:solidFill>
              </a:rPr>
              <a:t>Coordination and integration of services between providers, stakeholders, and systems is essential.</a:t>
            </a:r>
          </a:p>
          <a:p>
            <a:pPr indent="-182880" defTabSz="914400">
              <a:lnSpc>
                <a:spcPct val="90000"/>
              </a:lnSpc>
              <a:spcAft>
                <a:spcPts val="600"/>
              </a:spcAft>
              <a:buClr>
                <a:schemeClr val="tx1"/>
              </a:buClr>
              <a:buFont typeface="Wingdings" pitchFamily="2" charset="2"/>
              <a:buChar char=""/>
            </a:pPr>
            <a:endParaRPr lang="en-US" sz="2000" b="1">
              <a:solidFill>
                <a:schemeClr val="tx2"/>
              </a:solidFill>
            </a:endParaRPr>
          </a:p>
          <a:p>
            <a:pPr indent="-182880" defTabSz="914400">
              <a:lnSpc>
                <a:spcPct val="90000"/>
              </a:lnSpc>
              <a:spcAft>
                <a:spcPts val="600"/>
              </a:spcAft>
              <a:buClr>
                <a:schemeClr val="tx1"/>
              </a:buClr>
              <a:buFont typeface="Wingdings" pitchFamily="2" charset="2"/>
              <a:buChar char=""/>
            </a:pPr>
            <a:r>
              <a:rPr lang="en-US" sz="2000" b="1">
                <a:solidFill>
                  <a:schemeClr val="tx2"/>
                </a:solidFill>
              </a:rPr>
              <a:t>Multiple allied therapies often support the patient’s wellness and improvement.</a:t>
            </a:r>
          </a:p>
          <a:p>
            <a:pPr indent="-182880" defTabSz="914400">
              <a:lnSpc>
                <a:spcPct val="90000"/>
              </a:lnSpc>
              <a:spcAft>
                <a:spcPts val="600"/>
              </a:spcAft>
              <a:buClr>
                <a:schemeClr val="tx1"/>
              </a:buClr>
              <a:buFont typeface="Wingdings" pitchFamily="2" charset="2"/>
              <a:buChar char=""/>
            </a:pPr>
            <a:endParaRPr lang="en-US" sz="2000" b="1">
              <a:solidFill>
                <a:schemeClr val="tx2"/>
              </a:solidFill>
            </a:endParaRPr>
          </a:p>
          <a:p>
            <a:pPr indent="-182880" defTabSz="914400">
              <a:lnSpc>
                <a:spcPct val="90000"/>
              </a:lnSpc>
              <a:spcAft>
                <a:spcPts val="600"/>
              </a:spcAft>
              <a:buClr>
                <a:schemeClr val="tx1"/>
              </a:buClr>
              <a:buFont typeface="Wingdings" pitchFamily="2" charset="2"/>
              <a:buChar char=""/>
            </a:pPr>
            <a:r>
              <a:rPr lang="en-US" sz="2000" b="1">
                <a:solidFill>
                  <a:schemeClr val="tx2"/>
                </a:solidFill>
              </a:rPr>
              <a:t>Music therapy, group therapy, peer support, occupational therapy, behavioral interventions, pet therapy, exercise and fitness, nutritional consultations, etc., are integral to reaching the best outcomes and decreasing the need for continued involuntary treatment.</a:t>
            </a:r>
          </a:p>
          <a:p>
            <a:pPr indent="-182880" defTabSz="914400">
              <a:lnSpc>
                <a:spcPct val="90000"/>
              </a:lnSpc>
              <a:spcAft>
                <a:spcPts val="600"/>
              </a:spcAft>
              <a:buClr>
                <a:schemeClr val="tx1"/>
              </a:buClr>
              <a:buFont typeface="Wingdings" pitchFamily="2" charset="2"/>
              <a:buChar char=""/>
            </a:pPr>
            <a:endParaRPr lang="en-US" sz="2000" b="1">
              <a:solidFill>
                <a:schemeClr val="tx2"/>
              </a:solidFill>
            </a:endParaRPr>
          </a:p>
          <a:p>
            <a:pPr indent="-182880" defTabSz="914400">
              <a:lnSpc>
                <a:spcPct val="90000"/>
              </a:lnSpc>
              <a:spcAft>
                <a:spcPts val="600"/>
              </a:spcAft>
              <a:buClr>
                <a:schemeClr val="tx1"/>
              </a:buClr>
              <a:buFont typeface="Wingdings" pitchFamily="2" charset="2"/>
              <a:buChar char=""/>
            </a:pPr>
            <a:r>
              <a:rPr lang="en-US" sz="2000" b="1">
                <a:solidFill>
                  <a:schemeClr val="tx2"/>
                </a:solidFill>
              </a:rPr>
              <a:t>Long-acting medications, Opioid  Assisted Treatment, and other  EBPs are considered best practices.</a:t>
            </a:r>
          </a:p>
          <a:p>
            <a:pPr indent="-182880" defTabSz="914400">
              <a:lnSpc>
                <a:spcPct val="90000"/>
              </a:lnSpc>
              <a:spcAft>
                <a:spcPts val="600"/>
              </a:spcAft>
              <a:buClr>
                <a:schemeClr val="tx1"/>
              </a:buClr>
              <a:buFont typeface="Wingdings" pitchFamily="2" charset="2"/>
              <a:buChar char=""/>
            </a:pPr>
            <a:endParaRPr lang="en-US" sz="1400">
              <a:solidFill>
                <a:schemeClr val="tx2"/>
              </a:solidFill>
            </a:endParaRPr>
          </a:p>
        </p:txBody>
      </p:sp>
      <p:sp>
        <p:nvSpPr>
          <p:cNvPr id="3" name="TextBox 2">
            <a:extLst>
              <a:ext uri="{FF2B5EF4-FFF2-40B4-BE49-F238E27FC236}">
                <a16:creationId xmlns:a16="http://schemas.microsoft.com/office/drawing/2014/main" id="{27848E5D-F7E3-EC88-CD7A-04376EFB3A3E}"/>
              </a:ext>
            </a:extLst>
          </p:cNvPr>
          <p:cNvSpPr txBox="1"/>
          <p:nvPr/>
        </p:nvSpPr>
        <p:spPr>
          <a:xfrm>
            <a:off x="2743200" y="4365171"/>
            <a:ext cx="184731"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2854835327"/>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23696-547A-4104-B394-F81588209D47}"/>
              </a:ext>
            </a:extLst>
          </p:cNvPr>
          <p:cNvSpPr>
            <a:spLocks noGrp="1"/>
          </p:cNvSpPr>
          <p:nvPr>
            <p:ph type="title"/>
          </p:nvPr>
        </p:nvSpPr>
        <p:spPr>
          <a:xfrm>
            <a:off x="3374619" y="233376"/>
            <a:ext cx="9784080" cy="1508760"/>
          </a:xfrm>
        </p:spPr>
        <p:txBody>
          <a:bodyPr>
            <a:normAutofit/>
          </a:bodyPr>
          <a:lstStyle/>
          <a:p>
            <a:r>
              <a:rPr lang="en-US" sz="3600"/>
              <a:t>Learning Objectives</a:t>
            </a:r>
          </a:p>
        </p:txBody>
      </p:sp>
      <p:sp>
        <p:nvSpPr>
          <p:cNvPr id="3" name="Content Placeholder 2">
            <a:extLst>
              <a:ext uri="{FF2B5EF4-FFF2-40B4-BE49-F238E27FC236}">
                <a16:creationId xmlns:a16="http://schemas.microsoft.com/office/drawing/2014/main" id="{E380DAEC-BD42-42A6-BD00-890CC3BDB316}"/>
              </a:ext>
            </a:extLst>
          </p:cNvPr>
          <p:cNvSpPr>
            <a:spLocks noGrp="1"/>
          </p:cNvSpPr>
          <p:nvPr>
            <p:ph idx="4294967295"/>
          </p:nvPr>
        </p:nvSpPr>
        <p:spPr>
          <a:xfrm>
            <a:off x="1143000" y="3302000"/>
            <a:ext cx="10363200" cy="2451100"/>
          </a:xfrm>
        </p:spPr>
        <p:txBody>
          <a:bodyPr vert="horz" lIns="91440" tIns="45720" rIns="91440" bIns="45720" rtlCol="0" anchor="ctr">
            <a:noAutofit/>
          </a:bodyPr>
          <a:lstStyle/>
          <a:p>
            <a:pPr marL="0" indent="0">
              <a:buNone/>
            </a:pPr>
            <a:r>
              <a:rPr lang="en-US" sz="2400" b="1">
                <a:solidFill>
                  <a:schemeClr val="tx2"/>
                </a:solidFill>
              </a:rPr>
              <a:t>Participants will be able to verbalize understanding of:</a:t>
            </a:r>
          </a:p>
          <a:p>
            <a:r>
              <a:rPr lang="en-US" sz="2400" b="1">
                <a:solidFill>
                  <a:schemeClr val="tx2"/>
                </a:solidFill>
              </a:rPr>
              <a:t>The History and Intent of the Baker Act</a:t>
            </a:r>
          </a:p>
          <a:p>
            <a:r>
              <a:rPr lang="en-US" sz="2400" b="1">
                <a:solidFill>
                  <a:schemeClr val="tx2"/>
                </a:solidFill>
              </a:rPr>
              <a:t>Criteria for Voluntary and Involuntary Baker Act Admission</a:t>
            </a:r>
          </a:p>
          <a:p>
            <a:r>
              <a:rPr lang="en-US" sz="2400" b="1">
                <a:solidFill>
                  <a:schemeClr val="tx2"/>
                </a:solidFill>
              </a:rPr>
              <a:t>What People Experience When Placed Under a Baker Act</a:t>
            </a:r>
          </a:p>
          <a:p>
            <a:r>
              <a:rPr lang="en-US" sz="2400" b="1">
                <a:solidFill>
                  <a:schemeClr val="tx2"/>
                </a:solidFill>
              </a:rPr>
              <a:t>Multidisciplinary Treatment Team Model</a:t>
            </a:r>
          </a:p>
          <a:p>
            <a:r>
              <a:rPr lang="en-US" sz="2400" b="1">
                <a:solidFill>
                  <a:schemeClr val="tx2"/>
                </a:solidFill>
              </a:rPr>
              <a:t>Evidenced Based Practices</a:t>
            </a:r>
          </a:p>
          <a:p>
            <a:r>
              <a:rPr lang="en-US" sz="2400" b="1">
                <a:solidFill>
                  <a:schemeClr val="tx2"/>
                </a:solidFill>
              </a:rPr>
              <a:t>Continued Involuntary Placement and Court Related Proceedings</a:t>
            </a:r>
          </a:p>
          <a:p>
            <a:r>
              <a:rPr lang="en-US" sz="2400" b="1">
                <a:solidFill>
                  <a:schemeClr val="tx2"/>
                </a:solidFill>
              </a:rPr>
              <a:t>Discharge Planning and Improving Outcomes</a:t>
            </a:r>
          </a:p>
          <a:p>
            <a:endParaRPr lang="en-US" sz="1300" b="1">
              <a:solidFill>
                <a:schemeClr val="tx2"/>
              </a:solidFill>
            </a:endParaRPr>
          </a:p>
        </p:txBody>
      </p:sp>
    </p:spTree>
    <p:extLst>
      <p:ext uri="{BB962C8B-B14F-4D97-AF65-F5344CB8AC3E}">
        <p14:creationId xmlns:p14="http://schemas.microsoft.com/office/powerpoint/2010/main" val="4187622565"/>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347A6-08DC-A68D-5453-3B0A00BBA91F}"/>
              </a:ext>
            </a:extLst>
          </p:cNvPr>
          <p:cNvSpPr>
            <a:spLocks noGrp="1"/>
          </p:cNvSpPr>
          <p:nvPr>
            <p:ph type="title"/>
          </p:nvPr>
        </p:nvSpPr>
        <p:spPr>
          <a:xfrm>
            <a:off x="1203960" y="272143"/>
            <a:ext cx="9784080" cy="1508760"/>
          </a:xfrm>
        </p:spPr>
        <p:txBody>
          <a:bodyPr/>
          <a:lstStyle/>
          <a:p>
            <a:r>
              <a:rPr lang="en-US" b="1"/>
              <a:t>Stabilization and POST-Discharge</a:t>
            </a:r>
          </a:p>
        </p:txBody>
      </p:sp>
      <p:sp>
        <p:nvSpPr>
          <p:cNvPr id="3" name="TextBox 2">
            <a:extLst>
              <a:ext uri="{FF2B5EF4-FFF2-40B4-BE49-F238E27FC236}">
                <a16:creationId xmlns:a16="http://schemas.microsoft.com/office/drawing/2014/main" id="{52E654B6-8660-4D54-C44C-CDD6531CCE0A}"/>
              </a:ext>
            </a:extLst>
          </p:cNvPr>
          <p:cNvSpPr txBox="1"/>
          <p:nvPr/>
        </p:nvSpPr>
        <p:spPr>
          <a:xfrm>
            <a:off x="788126" y="2061542"/>
            <a:ext cx="10384971" cy="4154984"/>
          </a:xfrm>
          <a:prstGeom prst="rect">
            <a:avLst/>
          </a:prstGeom>
          <a:noFill/>
        </p:spPr>
        <p:txBody>
          <a:bodyPr wrap="square" rtlCol="0">
            <a:spAutoFit/>
          </a:bodyPr>
          <a:lstStyle/>
          <a:p>
            <a:r>
              <a:rPr lang="en-US" sz="2400"/>
              <a:t>A patient will be discharged when Baker Act criteria are no longer met.</a:t>
            </a:r>
          </a:p>
          <a:p>
            <a:endParaRPr lang="en-US" sz="2400"/>
          </a:p>
          <a:p>
            <a:r>
              <a:rPr lang="en-US" sz="2400"/>
              <a:t>Individuals may be transferred to other levels of care, inpatient or outpatient, with multiple services and programs involved.</a:t>
            </a:r>
          </a:p>
          <a:p>
            <a:endParaRPr lang="en-US" sz="2400"/>
          </a:p>
          <a:p>
            <a:r>
              <a:rPr lang="en-US" sz="2400"/>
              <a:t>Examples include SUD Residential Treatment (Voluntary),  Short Term Residential Treatment Centers (SRTs) (Involuntary), and State hospitals (for Involuntary patients).</a:t>
            </a:r>
          </a:p>
          <a:p>
            <a:endParaRPr lang="en-US" sz="2400"/>
          </a:p>
          <a:p>
            <a:r>
              <a:rPr lang="en-US" sz="2400"/>
              <a:t>Involuntary Assisted Outpatient Treatment is another important branch of the  Baker Act that the psychiatrist can request as part of the court recommendations.</a:t>
            </a:r>
          </a:p>
        </p:txBody>
      </p:sp>
    </p:spTree>
    <p:extLst>
      <p:ext uri="{BB962C8B-B14F-4D97-AF65-F5344CB8AC3E}">
        <p14:creationId xmlns:p14="http://schemas.microsoft.com/office/powerpoint/2010/main" val="1163337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83374D-9EA7-4E1A-B621-AC981791C8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B137FA07-9207-584E-3988-5A6A2891CEE9}"/>
              </a:ext>
            </a:extLst>
          </p:cNvPr>
          <p:cNvSpPr>
            <a:spLocks noGrp="1"/>
          </p:cNvSpPr>
          <p:nvPr>
            <p:ph type="title"/>
          </p:nvPr>
        </p:nvSpPr>
        <p:spPr>
          <a:xfrm>
            <a:off x="1202919" y="284176"/>
            <a:ext cx="9784080" cy="1508760"/>
          </a:xfrm>
        </p:spPr>
        <p:txBody>
          <a:bodyPr vert="horz" lIns="91440" tIns="45720" rIns="91440" bIns="45720" rtlCol="0" anchor="ctr">
            <a:normAutofit/>
          </a:bodyPr>
          <a:lstStyle/>
          <a:p>
            <a:r>
              <a:rPr lang="en-US" b="1"/>
              <a:t>Discharge planning and case management</a:t>
            </a:r>
          </a:p>
        </p:txBody>
      </p:sp>
      <p:graphicFrame>
        <p:nvGraphicFramePr>
          <p:cNvPr id="5" name="TextBox 2">
            <a:extLst>
              <a:ext uri="{FF2B5EF4-FFF2-40B4-BE49-F238E27FC236}">
                <a16:creationId xmlns:a16="http://schemas.microsoft.com/office/drawing/2014/main" id="{A2DDAA2E-4D8F-DF89-642D-2C098F9CB237}"/>
              </a:ext>
            </a:extLst>
          </p:cNvPr>
          <p:cNvGraphicFramePr/>
          <p:nvPr>
            <p:extLst>
              <p:ext uri="{D42A27DB-BD31-4B8C-83A1-F6EECF244321}">
                <p14:modId xmlns:p14="http://schemas.microsoft.com/office/powerpoint/2010/main" val="4091653933"/>
              </p:ext>
            </p:extLst>
          </p:nvPr>
        </p:nvGraphicFramePr>
        <p:xfrm>
          <a:off x="1203325" y="2476595"/>
          <a:ext cx="9783763" cy="3416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58390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3A9D9-DFF6-77A5-52F9-6C9FF51DB76E}"/>
              </a:ext>
            </a:extLst>
          </p:cNvPr>
          <p:cNvSpPr>
            <a:spLocks noGrp="1"/>
          </p:cNvSpPr>
          <p:nvPr>
            <p:ph type="title"/>
          </p:nvPr>
        </p:nvSpPr>
        <p:spPr/>
        <p:txBody>
          <a:bodyPr/>
          <a:lstStyle/>
          <a:p>
            <a:pPr algn="ctr"/>
            <a:r>
              <a:rPr lang="en-US" b="1"/>
              <a:t>discharge </a:t>
            </a:r>
            <a:r>
              <a:rPr lang="en-US" b="1" err="1"/>
              <a:t>PlANNING</a:t>
            </a:r>
            <a:r>
              <a:rPr lang="en-US" b="1"/>
              <a:t> services</a:t>
            </a:r>
          </a:p>
        </p:txBody>
      </p:sp>
      <p:graphicFrame>
        <p:nvGraphicFramePr>
          <p:cNvPr id="5" name="TextBox 2">
            <a:extLst>
              <a:ext uri="{FF2B5EF4-FFF2-40B4-BE49-F238E27FC236}">
                <a16:creationId xmlns:a16="http://schemas.microsoft.com/office/drawing/2014/main" id="{C32241AC-C390-C286-FF9B-025663F7A6EC}"/>
              </a:ext>
            </a:extLst>
          </p:cNvPr>
          <p:cNvGraphicFramePr/>
          <p:nvPr/>
        </p:nvGraphicFramePr>
        <p:xfrm>
          <a:off x="639469" y="2049509"/>
          <a:ext cx="11109003" cy="4524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0405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6" name="Picture 15" descr="3D black question marks with one yellow question mark">
            <a:extLst>
              <a:ext uri="{FF2B5EF4-FFF2-40B4-BE49-F238E27FC236}">
                <a16:creationId xmlns:a16="http://schemas.microsoft.com/office/drawing/2014/main" id="{CB233248-4C44-BF04-2B80-C20921ACAE2D}"/>
              </a:ext>
            </a:extLst>
          </p:cNvPr>
          <p:cNvPicPr>
            <a:picLocks noChangeAspect="1"/>
          </p:cNvPicPr>
          <p:nvPr/>
        </p:nvPicPr>
        <p:blipFill rotWithShape="1">
          <a:blip r:embed="rId2"/>
          <a:srcRect l="28990" r="6122" b="1"/>
          <a:stretch/>
        </p:blipFill>
        <p:spPr>
          <a:xfrm>
            <a:off x="20" y="10"/>
            <a:ext cx="12191980" cy="6857990"/>
          </a:xfrm>
          <a:prstGeom prst="rect">
            <a:avLst/>
          </a:prstGeom>
        </p:spPr>
      </p:pic>
      <p:sp>
        <p:nvSpPr>
          <p:cNvPr id="17" name="Rectangle 16">
            <a:extLst>
              <a:ext uri="{FF2B5EF4-FFF2-40B4-BE49-F238E27FC236}">
                <a16:creationId xmlns:a16="http://schemas.microsoft.com/office/drawing/2014/main" id="{AD84F4E6-B3B1-40B7-A8C4-2D1683E6F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FF"/>
              </a:solidFill>
            </a:endParaRPr>
          </a:p>
        </p:txBody>
      </p:sp>
      <p:sp>
        <p:nvSpPr>
          <p:cNvPr id="2" name="Title 1">
            <a:extLst>
              <a:ext uri="{FF2B5EF4-FFF2-40B4-BE49-F238E27FC236}">
                <a16:creationId xmlns:a16="http://schemas.microsoft.com/office/drawing/2014/main" id="{EC93E87C-8F1E-6759-F588-1502EFB5C90C}"/>
              </a:ext>
            </a:extLst>
          </p:cNvPr>
          <p:cNvSpPr>
            <a:spLocks noGrp="1"/>
          </p:cNvSpPr>
          <p:nvPr>
            <p:ph type="ctrTitle"/>
          </p:nvPr>
        </p:nvSpPr>
        <p:spPr>
          <a:xfrm>
            <a:off x="365759" y="2166364"/>
            <a:ext cx="11471565" cy="1739347"/>
          </a:xfrm>
        </p:spPr>
        <p:txBody>
          <a:bodyPr>
            <a:normAutofit/>
          </a:bodyPr>
          <a:lstStyle/>
          <a:p>
            <a:r>
              <a:rPr lang="en-US">
                <a:solidFill>
                  <a:schemeClr val="tx1"/>
                </a:solidFill>
              </a:rPr>
              <a:t>QUESTIONS</a:t>
            </a:r>
          </a:p>
        </p:txBody>
      </p:sp>
      <p:sp>
        <p:nvSpPr>
          <p:cNvPr id="18" name="Rectangle 17">
            <a:extLst>
              <a:ext uri="{FF2B5EF4-FFF2-40B4-BE49-F238E27FC236}">
                <a16:creationId xmlns:a16="http://schemas.microsoft.com/office/drawing/2014/main" id="{67B81D4B-A7B2-4B11-A131-E1B85DFEE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3887812"/>
            <a:ext cx="12188952" cy="4572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FF"/>
              </a:solidFill>
            </a:endParaRPr>
          </a:p>
        </p:txBody>
      </p:sp>
      <p:sp>
        <p:nvSpPr>
          <p:cNvPr id="3" name="Subtitle 2">
            <a:extLst>
              <a:ext uri="{FF2B5EF4-FFF2-40B4-BE49-F238E27FC236}">
                <a16:creationId xmlns:a16="http://schemas.microsoft.com/office/drawing/2014/main" id="{5EFECBF6-AD96-0F9D-7757-2F6A39FCC5AA}"/>
              </a:ext>
            </a:extLst>
          </p:cNvPr>
          <p:cNvSpPr>
            <a:spLocks noGrp="1"/>
          </p:cNvSpPr>
          <p:nvPr>
            <p:ph type="subTitle" idx="1"/>
          </p:nvPr>
        </p:nvSpPr>
        <p:spPr>
          <a:xfrm>
            <a:off x="347472" y="3913632"/>
            <a:ext cx="11503152" cy="457200"/>
          </a:xfrm>
        </p:spPr>
        <p:txBody>
          <a:bodyPr>
            <a:normAutofit/>
          </a:bodyPr>
          <a:lstStyle/>
          <a:p>
            <a:r>
              <a:rPr lang="en-US" b="1">
                <a:solidFill>
                  <a:schemeClr val="bg2"/>
                </a:solidFill>
              </a:rPr>
              <a:t>Thank you!</a:t>
            </a:r>
          </a:p>
        </p:txBody>
      </p:sp>
    </p:spTree>
    <p:extLst>
      <p:ext uri="{BB962C8B-B14F-4D97-AF65-F5344CB8AC3E}">
        <p14:creationId xmlns:p14="http://schemas.microsoft.com/office/powerpoint/2010/main" val="176235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4D9C4F3-3A51-4F45-8A5D-AAD196BF7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7" name="Picture 16" descr="Man writing on music sheet">
            <a:extLst>
              <a:ext uri="{FF2B5EF4-FFF2-40B4-BE49-F238E27FC236}">
                <a16:creationId xmlns:a16="http://schemas.microsoft.com/office/drawing/2014/main" id="{217D5C67-2688-AF8E-B121-083E1F519CD4}"/>
              </a:ext>
            </a:extLst>
          </p:cNvPr>
          <p:cNvPicPr>
            <a:picLocks noChangeAspect="1"/>
          </p:cNvPicPr>
          <p:nvPr/>
        </p:nvPicPr>
        <p:blipFill rotWithShape="1">
          <a:blip r:embed="rId2">
            <a:duotone>
              <a:schemeClr val="bg2">
                <a:shade val="45000"/>
                <a:satMod val="135000"/>
              </a:schemeClr>
              <a:prstClr val="white"/>
            </a:duotone>
            <a:alphaModFix amt="25000"/>
          </a:blip>
          <a:srcRect t="12281" b="3450"/>
          <a:stretch/>
        </p:blipFill>
        <p:spPr>
          <a:xfrm>
            <a:off x="-3027" y="11"/>
            <a:ext cx="12191979" cy="6857989"/>
          </a:xfrm>
          <a:prstGeom prst="rect">
            <a:avLst/>
          </a:prstGeom>
        </p:spPr>
      </p:pic>
      <p:sp>
        <p:nvSpPr>
          <p:cNvPr id="18" name="Rectangle 17">
            <a:extLst>
              <a:ext uri="{FF2B5EF4-FFF2-40B4-BE49-F238E27FC236}">
                <a16:creationId xmlns:a16="http://schemas.microsoft.com/office/drawing/2014/main" id="{234F90F8-688B-4FD8-AFF8-43885F5FF6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176109"/>
            <a:ext cx="12188952" cy="1645919"/>
          </a:xfrm>
          <a:prstGeom prst="rect">
            <a:avLst/>
          </a:prstGeom>
          <a:solidFill>
            <a:schemeClr val="tx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FF"/>
              </a:solidFill>
            </a:endParaRPr>
          </a:p>
        </p:txBody>
      </p:sp>
      <p:sp>
        <p:nvSpPr>
          <p:cNvPr id="2" name="Title 1">
            <a:extLst>
              <a:ext uri="{FF2B5EF4-FFF2-40B4-BE49-F238E27FC236}">
                <a16:creationId xmlns:a16="http://schemas.microsoft.com/office/drawing/2014/main" id="{7F8A166C-3E05-FD68-AFAB-B12824220584}"/>
              </a:ext>
            </a:extLst>
          </p:cNvPr>
          <p:cNvSpPr>
            <a:spLocks noGrp="1"/>
          </p:cNvSpPr>
          <p:nvPr>
            <p:ph type="title"/>
          </p:nvPr>
        </p:nvSpPr>
        <p:spPr>
          <a:xfrm>
            <a:off x="1202919" y="284176"/>
            <a:ext cx="9784080" cy="1508760"/>
          </a:xfrm>
        </p:spPr>
        <p:txBody>
          <a:bodyPr vert="horz" lIns="91440" tIns="45720" rIns="91440" bIns="45720" rtlCol="0" anchor="ctr">
            <a:normAutofit/>
          </a:bodyPr>
          <a:lstStyle/>
          <a:p>
            <a:pPr algn="ctr"/>
            <a:r>
              <a:rPr lang="en-US"/>
              <a:t>HISTORY  OF THE BAKER ACT</a:t>
            </a:r>
          </a:p>
        </p:txBody>
      </p:sp>
      <p:sp>
        <p:nvSpPr>
          <p:cNvPr id="19" name="TextBox 18">
            <a:extLst>
              <a:ext uri="{FF2B5EF4-FFF2-40B4-BE49-F238E27FC236}">
                <a16:creationId xmlns:a16="http://schemas.microsoft.com/office/drawing/2014/main" id="{5615B318-B3D9-DCF3-B8EE-71DE193CAAC8}"/>
              </a:ext>
            </a:extLst>
          </p:cNvPr>
          <p:cNvSpPr txBox="1"/>
          <p:nvPr/>
        </p:nvSpPr>
        <p:spPr>
          <a:xfrm>
            <a:off x="241300" y="1676401"/>
            <a:ext cx="12188952" cy="5005490"/>
          </a:xfrm>
          <a:prstGeom prst="rect">
            <a:avLst/>
          </a:prstGeom>
        </p:spPr>
        <p:txBody>
          <a:bodyPr vert="horz" lIns="91440" tIns="45720" rIns="91440" bIns="45720" rtlCol="0">
            <a:normAutofit lnSpcReduction="10000"/>
          </a:bodyPr>
          <a:lstStyle/>
          <a:p>
            <a:pPr indent="-182880" defTabSz="914400">
              <a:lnSpc>
                <a:spcPct val="90000"/>
              </a:lnSpc>
              <a:spcAft>
                <a:spcPts val="600"/>
              </a:spcAft>
              <a:buClr>
                <a:schemeClr val="tx1"/>
              </a:buClr>
              <a:buFont typeface="Wingdings" pitchFamily="2" charset="2"/>
              <a:buChar char=""/>
            </a:pPr>
            <a:endParaRPr lang="en-US"/>
          </a:p>
          <a:p>
            <a:pPr indent="-182880" defTabSz="914400">
              <a:lnSpc>
                <a:spcPct val="90000"/>
              </a:lnSpc>
              <a:spcAft>
                <a:spcPts val="600"/>
              </a:spcAft>
              <a:buClr>
                <a:schemeClr val="tx1"/>
              </a:buClr>
              <a:buFont typeface="Wingdings" pitchFamily="2" charset="2"/>
              <a:buChar char=""/>
            </a:pPr>
            <a:endParaRPr lang="en-US" sz="2400"/>
          </a:p>
          <a:p>
            <a:pPr indent="-182880" defTabSz="914400">
              <a:lnSpc>
                <a:spcPct val="90000"/>
              </a:lnSpc>
              <a:spcAft>
                <a:spcPts val="600"/>
              </a:spcAft>
              <a:buClr>
                <a:schemeClr val="tx1"/>
              </a:buClr>
              <a:buFont typeface="Wingdings" pitchFamily="2" charset="2"/>
              <a:buChar char=""/>
            </a:pPr>
            <a:r>
              <a:rPr lang="en-US" sz="2400"/>
              <a:t>1963- President Kennedy submitted the first presidential message and engaged Congress to pass the Community Mental health Centers (CMHC)Act.</a:t>
            </a:r>
          </a:p>
          <a:p>
            <a:pPr indent="-182880" defTabSz="914400">
              <a:lnSpc>
                <a:spcPct val="90000"/>
              </a:lnSpc>
              <a:spcAft>
                <a:spcPts val="600"/>
              </a:spcAft>
              <a:buClr>
                <a:schemeClr val="tx1"/>
              </a:buClr>
              <a:buFont typeface="Wingdings" pitchFamily="2" charset="2"/>
              <a:buChar char=""/>
            </a:pPr>
            <a:endParaRPr lang="en-US" sz="2400"/>
          </a:p>
          <a:p>
            <a:pPr indent="-182880" defTabSz="914400">
              <a:lnSpc>
                <a:spcPct val="90000"/>
              </a:lnSpc>
              <a:spcAft>
                <a:spcPts val="600"/>
              </a:spcAft>
              <a:buClr>
                <a:schemeClr val="tx1"/>
              </a:buClr>
              <a:buFont typeface="Wingdings" pitchFamily="2" charset="2"/>
              <a:buChar char=""/>
            </a:pPr>
            <a:r>
              <a:rPr lang="en-US" sz="2400"/>
              <a:t>In 1971, the Florida Legislature passed into law the Florida Mental Health Act, </a:t>
            </a:r>
          </a:p>
          <a:p>
            <a:pPr defTabSz="914400">
              <a:lnSpc>
                <a:spcPct val="90000"/>
              </a:lnSpc>
              <a:spcAft>
                <a:spcPts val="600"/>
              </a:spcAft>
              <a:buClr>
                <a:schemeClr val="tx1"/>
              </a:buClr>
            </a:pPr>
            <a:r>
              <a:rPr lang="en-US" sz="2400"/>
              <a:t>   which went into effect July 1 of the following year.</a:t>
            </a:r>
          </a:p>
          <a:p>
            <a:pPr indent="-182880" defTabSz="914400">
              <a:lnSpc>
                <a:spcPct val="90000"/>
              </a:lnSpc>
              <a:spcAft>
                <a:spcPts val="600"/>
              </a:spcAft>
              <a:buClr>
                <a:schemeClr val="tx1"/>
              </a:buClr>
              <a:buFont typeface="Wingdings" pitchFamily="2" charset="2"/>
              <a:buChar char=""/>
            </a:pPr>
            <a:endParaRPr lang="en-US" sz="2400"/>
          </a:p>
          <a:p>
            <a:pPr indent="-182880" defTabSz="914400">
              <a:lnSpc>
                <a:spcPct val="90000"/>
              </a:lnSpc>
              <a:spcAft>
                <a:spcPts val="600"/>
              </a:spcAft>
              <a:buClr>
                <a:schemeClr val="tx1"/>
              </a:buClr>
              <a:buFont typeface="Wingdings" pitchFamily="2" charset="2"/>
              <a:buChar char=""/>
            </a:pPr>
            <a:r>
              <a:rPr lang="en-US" sz="2400"/>
              <a:t>Referred to as the “Baker Act,”  named after Maxine Baker, a former State Representative from Miami who sponsored the Act. </a:t>
            </a:r>
          </a:p>
          <a:p>
            <a:pPr indent="-182880" defTabSz="914400">
              <a:lnSpc>
                <a:spcPct val="90000"/>
              </a:lnSpc>
              <a:spcAft>
                <a:spcPts val="600"/>
              </a:spcAft>
              <a:buClr>
                <a:schemeClr val="tx1"/>
              </a:buClr>
              <a:buFont typeface="Wingdings" pitchFamily="2" charset="2"/>
              <a:buChar char=""/>
            </a:pPr>
            <a:endParaRPr lang="en-US" sz="2400"/>
          </a:p>
          <a:p>
            <a:pPr indent="-182880" defTabSz="914400">
              <a:lnSpc>
                <a:spcPct val="90000"/>
              </a:lnSpc>
              <a:spcAft>
                <a:spcPts val="600"/>
              </a:spcAft>
              <a:buClr>
                <a:schemeClr val="tx1"/>
              </a:buClr>
              <a:buFont typeface="Wingdings" pitchFamily="2" charset="2"/>
              <a:buChar char=""/>
            </a:pPr>
            <a:r>
              <a:rPr lang="en-US" sz="2400"/>
              <a:t>Before the Baker Act was enacted, a person could be placed in a state hospital if </a:t>
            </a:r>
          </a:p>
          <a:p>
            <a:pPr defTabSz="914400">
              <a:lnSpc>
                <a:spcPct val="90000"/>
              </a:lnSpc>
              <a:spcAft>
                <a:spcPts val="600"/>
              </a:spcAft>
              <a:buClr>
                <a:schemeClr val="tx1"/>
              </a:buClr>
            </a:pPr>
            <a:r>
              <a:rPr lang="en-US" sz="2400"/>
              <a:t> three people signed affidavits and secured the approval of a county judge. </a:t>
            </a:r>
          </a:p>
        </p:txBody>
      </p:sp>
    </p:spTree>
    <p:extLst>
      <p:ext uri="{BB962C8B-B14F-4D97-AF65-F5344CB8AC3E}">
        <p14:creationId xmlns:p14="http://schemas.microsoft.com/office/powerpoint/2010/main" val="3752264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AC80D0F-65F6-8018-AAB1-49F36C4E1FEA}"/>
              </a:ext>
            </a:extLst>
          </p:cNvPr>
          <p:cNvSpPr txBox="1">
            <a:spLocks/>
          </p:cNvSpPr>
          <p:nvPr/>
        </p:nvSpPr>
        <p:spPr>
          <a:xfrm>
            <a:off x="1451780" y="210820"/>
            <a:ext cx="9784080" cy="1508760"/>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a:spcAft>
                <a:spcPts val="600"/>
              </a:spcAft>
            </a:pPr>
            <a:r>
              <a:rPr lang="en-US"/>
              <a:t>INTENT OF THE BAKER ACT</a:t>
            </a:r>
          </a:p>
        </p:txBody>
      </p:sp>
      <p:sp>
        <p:nvSpPr>
          <p:cNvPr id="4" name="Title 1">
            <a:extLst>
              <a:ext uri="{FF2B5EF4-FFF2-40B4-BE49-F238E27FC236}">
                <a16:creationId xmlns:a16="http://schemas.microsoft.com/office/drawing/2014/main" id="{EC190DB4-6334-4156-9D10-A41676BDCA0C}"/>
              </a:ext>
            </a:extLst>
          </p:cNvPr>
          <p:cNvSpPr txBox="1">
            <a:spLocks/>
          </p:cNvSpPr>
          <p:nvPr/>
        </p:nvSpPr>
        <p:spPr>
          <a:xfrm>
            <a:off x="956140" y="197318"/>
            <a:ext cx="10428454" cy="1508760"/>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endParaRPr lang="en-US" b="1"/>
          </a:p>
        </p:txBody>
      </p:sp>
      <p:graphicFrame>
        <p:nvGraphicFramePr>
          <p:cNvPr id="11" name="TextBox 4">
            <a:extLst>
              <a:ext uri="{FF2B5EF4-FFF2-40B4-BE49-F238E27FC236}">
                <a16:creationId xmlns:a16="http://schemas.microsoft.com/office/drawing/2014/main" id="{CFD3613D-F6EF-A9D6-5546-C6C36763FD3D}"/>
              </a:ext>
            </a:extLst>
          </p:cNvPr>
          <p:cNvGraphicFramePr/>
          <p:nvPr>
            <p:extLst>
              <p:ext uri="{D42A27DB-BD31-4B8C-83A1-F6EECF244321}">
                <p14:modId xmlns:p14="http://schemas.microsoft.com/office/powerpoint/2010/main" val="255415709"/>
              </p:ext>
            </p:extLst>
          </p:nvPr>
        </p:nvGraphicFramePr>
        <p:xfrm>
          <a:off x="1203325" y="2372211"/>
          <a:ext cx="9783763" cy="3416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3596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84DD3-892B-C558-C2C7-7405592561C7}"/>
              </a:ext>
            </a:extLst>
          </p:cNvPr>
          <p:cNvSpPr>
            <a:spLocks noGrp="1"/>
          </p:cNvSpPr>
          <p:nvPr>
            <p:ph type="title"/>
          </p:nvPr>
        </p:nvSpPr>
        <p:spPr/>
        <p:txBody>
          <a:bodyPr/>
          <a:lstStyle/>
          <a:p>
            <a:pPr algn="ctr"/>
            <a:r>
              <a:rPr lang="en-US" b="1"/>
              <a:t>BAKER ACT CRITERIA</a:t>
            </a:r>
          </a:p>
        </p:txBody>
      </p:sp>
      <p:graphicFrame>
        <p:nvGraphicFramePr>
          <p:cNvPr id="6" name="TextBox 3">
            <a:extLst>
              <a:ext uri="{FF2B5EF4-FFF2-40B4-BE49-F238E27FC236}">
                <a16:creationId xmlns:a16="http://schemas.microsoft.com/office/drawing/2014/main" id="{0A77097A-F2F1-1B54-C2CA-1CDD89CDDF0B}"/>
              </a:ext>
            </a:extLst>
          </p:cNvPr>
          <p:cNvGraphicFramePr/>
          <p:nvPr/>
        </p:nvGraphicFramePr>
        <p:xfrm>
          <a:off x="481263" y="2000244"/>
          <a:ext cx="11588817" cy="4154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0139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23340EF-4FD0-65F5-BFD6-D50EE5B6C902}"/>
              </a:ext>
            </a:extLst>
          </p:cNvPr>
          <p:cNvPicPr>
            <a:picLocks noChangeAspect="1"/>
          </p:cNvPicPr>
          <p:nvPr/>
        </p:nvPicPr>
        <p:blipFill>
          <a:blip r:embed="rId2"/>
          <a:stretch>
            <a:fillRect/>
          </a:stretch>
        </p:blipFill>
        <p:spPr>
          <a:xfrm>
            <a:off x="812800" y="526421"/>
            <a:ext cx="9982200" cy="1024269"/>
          </a:xfrm>
          <a:prstGeom prst="rect">
            <a:avLst/>
          </a:prstGeom>
        </p:spPr>
      </p:pic>
      <p:pic>
        <p:nvPicPr>
          <p:cNvPr id="9" name="Picture 8">
            <a:extLst>
              <a:ext uri="{FF2B5EF4-FFF2-40B4-BE49-F238E27FC236}">
                <a16:creationId xmlns:a16="http://schemas.microsoft.com/office/drawing/2014/main" id="{022EB0B9-7E54-CBCE-B7B9-32689F7082EA}"/>
              </a:ext>
            </a:extLst>
          </p:cNvPr>
          <p:cNvPicPr>
            <a:picLocks noChangeAspect="1"/>
          </p:cNvPicPr>
          <p:nvPr/>
        </p:nvPicPr>
        <p:blipFill>
          <a:blip r:embed="rId3"/>
          <a:stretch>
            <a:fillRect/>
          </a:stretch>
        </p:blipFill>
        <p:spPr>
          <a:xfrm>
            <a:off x="1682521" y="1959426"/>
            <a:ext cx="3362330" cy="4124521"/>
          </a:xfrm>
          <a:prstGeom prst="rect">
            <a:avLst/>
          </a:prstGeom>
        </p:spPr>
      </p:pic>
      <p:pic>
        <p:nvPicPr>
          <p:cNvPr id="13" name="Picture 12">
            <a:extLst>
              <a:ext uri="{FF2B5EF4-FFF2-40B4-BE49-F238E27FC236}">
                <a16:creationId xmlns:a16="http://schemas.microsoft.com/office/drawing/2014/main" id="{699B1E7B-C952-BC9B-C1A2-2DC98F9C09A7}"/>
              </a:ext>
            </a:extLst>
          </p:cNvPr>
          <p:cNvPicPr>
            <a:picLocks noChangeAspect="1"/>
          </p:cNvPicPr>
          <p:nvPr/>
        </p:nvPicPr>
        <p:blipFill>
          <a:blip r:embed="rId4"/>
          <a:stretch>
            <a:fillRect/>
          </a:stretch>
        </p:blipFill>
        <p:spPr>
          <a:xfrm>
            <a:off x="6692441" y="1959427"/>
            <a:ext cx="3362330" cy="4124521"/>
          </a:xfrm>
          <a:prstGeom prst="rect">
            <a:avLst/>
          </a:prstGeom>
        </p:spPr>
      </p:pic>
      <p:sp>
        <p:nvSpPr>
          <p:cNvPr id="17" name="TextBox 16">
            <a:extLst>
              <a:ext uri="{FF2B5EF4-FFF2-40B4-BE49-F238E27FC236}">
                <a16:creationId xmlns:a16="http://schemas.microsoft.com/office/drawing/2014/main" id="{F438DF63-6AAF-715C-72A4-69FDC0A13C59}"/>
              </a:ext>
            </a:extLst>
          </p:cNvPr>
          <p:cNvSpPr txBox="1"/>
          <p:nvPr/>
        </p:nvSpPr>
        <p:spPr>
          <a:xfrm>
            <a:off x="3276600" y="6331577"/>
            <a:ext cx="6096000" cy="369332"/>
          </a:xfrm>
          <a:prstGeom prst="rect">
            <a:avLst/>
          </a:prstGeom>
          <a:noFill/>
        </p:spPr>
        <p:txBody>
          <a:bodyPr wrap="square">
            <a:spAutoFit/>
          </a:bodyPr>
          <a:lstStyle/>
          <a:p>
            <a:r>
              <a:rPr lang="en-US"/>
              <a:t>https://www.myflfamilies.com/crisis-services/baker-act</a:t>
            </a:r>
          </a:p>
        </p:txBody>
      </p:sp>
    </p:spTree>
    <p:extLst>
      <p:ext uri="{BB962C8B-B14F-4D97-AF65-F5344CB8AC3E}">
        <p14:creationId xmlns:p14="http://schemas.microsoft.com/office/powerpoint/2010/main" val="2441475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025239F-A6FB-43A8-BD4A-3FB7C0B48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FB2836FF-945C-48EA-A449-7EDFC73F67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9691" y="0"/>
            <a:ext cx="606974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FF"/>
              </a:solidFill>
            </a:endParaRPr>
          </a:p>
        </p:txBody>
      </p:sp>
      <p:sp>
        <p:nvSpPr>
          <p:cNvPr id="21" name="Rectangle 20">
            <a:extLst>
              <a:ext uri="{FF2B5EF4-FFF2-40B4-BE49-F238E27FC236}">
                <a16:creationId xmlns:a16="http://schemas.microsoft.com/office/drawing/2014/main" id="{83BC7947-FCF0-4F53-A871-5E847286C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5497"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5E04DFB-DE39-4410-A457-DD1B62DE06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9691" y="176109"/>
            <a:ext cx="6069743" cy="1645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FF"/>
              </a:solidFill>
            </a:endParaRPr>
          </a:p>
        </p:txBody>
      </p:sp>
      <p:sp>
        <p:nvSpPr>
          <p:cNvPr id="2" name="Title 1">
            <a:extLst>
              <a:ext uri="{FF2B5EF4-FFF2-40B4-BE49-F238E27FC236}">
                <a16:creationId xmlns:a16="http://schemas.microsoft.com/office/drawing/2014/main" id="{9C3EAE3F-8331-AFCE-E943-189CFDFCBAF1}"/>
              </a:ext>
            </a:extLst>
          </p:cNvPr>
          <p:cNvSpPr>
            <a:spLocks noGrp="1"/>
          </p:cNvSpPr>
          <p:nvPr>
            <p:ph type="title"/>
          </p:nvPr>
        </p:nvSpPr>
        <p:spPr>
          <a:xfrm>
            <a:off x="6449961" y="284176"/>
            <a:ext cx="5094980" cy="1508760"/>
          </a:xfrm>
        </p:spPr>
        <p:txBody>
          <a:bodyPr vert="horz" lIns="91440" tIns="45720" rIns="91440" bIns="45720" rtlCol="0" anchor="ctr">
            <a:normAutofit/>
          </a:bodyPr>
          <a:lstStyle/>
          <a:p>
            <a:r>
              <a:rPr lang="en-US">
                <a:solidFill>
                  <a:schemeClr val="tx2"/>
                </a:solidFill>
              </a:rPr>
              <a:t>WHO CAN INITIATE A BAKER ACT?</a:t>
            </a:r>
          </a:p>
        </p:txBody>
      </p:sp>
      <p:pic>
        <p:nvPicPr>
          <p:cNvPr id="3" name="Picture 2">
            <a:extLst>
              <a:ext uri="{FF2B5EF4-FFF2-40B4-BE49-F238E27FC236}">
                <a16:creationId xmlns:a16="http://schemas.microsoft.com/office/drawing/2014/main" id="{23EC25BB-BA1A-35DC-8E95-8EC03AF1413F}"/>
              </a:ext>
            </a:extLst>
          </p:cNvPr>
          <p:cNvPicPr>
            <a:picLocks noChangeAspect="1"/>
          </p:cNvPicPr>
          <p:nvPr/>
        </p:nvPicPr>
        <p:blipFill>
          <a:blip r:embed="rId2"/>
          <a:stretch>
            <a:fillRect/>
          </a:stretch>
        </p:blipFill>
        <p:spPr>
          <a:xfrm>
            <a:off x="726951" y="598634"/>
            <a:ext cx="4665788" cy="5619286"/>
          </a:xfrm>
          <a:prstGeom prst="rect">
            <a:avLst/>
          </a:prstGeom>
        </p:spPr>
      </p:pic>
      <p:sp>
        <p:nvSpPr>
          <p:cNvPr id="4" name="TextBox 3">
            <a:extLst>
              <a:ext uri="{FF2B5EF4-FFF2-40B4-BE49-F238E27FC236}">
                <a16:creationId xmlns:a16="http://schemas.microsoft.com/office/drawing/2014/main" id="{F1637F3D-36A7-4ACB-6522-FEA3193852BF}"/>
              </a:ext>
            </a:extLst>
          </p:cNvPr>
          <p:cNvSpPr txBox="1"/>
          <p:nvPr/>
        </p:nvSpPr>
        <p:spPr>
          <a:xfrm>
            <a:off x="6288647" y="1901003"/>
            <a:ext cx="5737637" cy="4670211"/>
          </a:xfrm>
          <a:prstGeom prst="rect">
            <a:avLst/>
          </a:prstGeom>
        </p:spPr>
        <p:txBody>
          <a:bodyPr vert="horz" lIns="91440" tIns="45720" rIns="91440" bIns="45720" rtlCol="0" anchor="t">
            <a:normAutofit/>
          </a:bodyPr>
          <a:lstStyle/>
          <a:p>
            <a:pPr defTabSz="914400">
              <a:lnSpc>
                <a:spcPct val="90000"/>
              </a:lnSpc>
              <a:spcAft>
                <a:spcPts val="600"/>
              </a:spcAft>
              <a:buClr>
                <a:schemeClr val="tx1"/>
              </a:buClr>
            </a:pPr>
            <a:r>
              <a:rPr lang="en-US" sz="1800" b="0" i="0" u="none" strike="noStrike" baseline="0">
                <a:solidFill>
                  <a:srgbClr val="FFFFFF"/>
                </a:solidFill>
                <a:latin typeface="TradeGothicLTStd"/>
              </a:rPr>
              <a:t>Source:  Baker Act Reporting Center Fiscal Year 2021-2022 Infographic </a:t>
            </a:r>
            <a:endParaRPr lang="en-US" sz="2000">
              <a:solidFill>
                <a:schemeClr val="bg1"/>
              </a:solidFill>
            </a:endParaRPr>
          </a:p>
          <a:p>
            <a:pPr indent="-182880" defTabSz="914400">
              <a:lnSpc>
                <a:spcPct val="90000"/>
              </a:lnSpc>
              <a:spcAft>
                <a:spcPts val="600"/>
              </a:spcAft>
              <a:buClr>
                <a:schemeClr val="tx1"/>
              </a:buClr>
              <a:buFont typeface="Wingdings" pitchFamily="2" charset="2"/>
              <a:buChar char=""/>
            </a:pPr>
            <a:endParaRPr lang="en-US" sz="2000">
              <a:solidFill>
                <a:schemeClr val="bg1"/>
              </a:solidFill>
            </a:endParaRPr>
          </a:p>
          <a:p>
            <a:pPr indent="-182880" defTabSz="914400">
              <a:lnSpc>
                <a:spcPct val="90000"/>
              </a:lnSpc>
              <a:spcAft>
                <a:spcPts val="600"/>
              </a:spcAft>
              <a:buClr>
                <a:schemeClr val="tx1"/>
              </a:buClr>
              <a:buFont typeface="Wingdings" pitchFamily="2" charset="2"/>
              <a:buChar char=""/>
            </a:pPr>
            <a:r>
              <a:rPr lang="en-US" sz="2000">
                <a:solidFill>
                  <a:schemeClr val="bg1"/>
                </a:solidFill>
              </a:rPr>
              <a:t>Allows families, health care providers, law enforcement officers, or other professionals to seek emergency mental health services for individuals who are at imminent risk of harming themselves or others or unable to care for themselves because of mental illness AND who are unable to determine their own treatment needs.</a:t>
            </a:r>
          </a:p>
          <a:p>
            <a:pPr indent="-182880" defTabSz="914400">
              <a:lnSpc>
                <a:spcPct val="90000"/>
              </a:lnSpc>
              <a:spcAft>
                <a:spcPts val="600"/>
              </a:spcAft>
              <a:buClr>
                <a:schemeClr val="tx1"/>
              </a:buClr>
              <a:buFont typeface="Wingdings" pitchFamily="2" charset="2"/>
              <a:buChar char=""/>
            </a:pPr>
            <a:endParaRPr lang="en-US" sz="2000">
              <a:solidFill>
                <a:schemeClr val="bg1"/>
              </a:solidFill>
            </a:endParaRPr>
          </a:p>
          <a:p>
            <a:pPr indent="-182880" defTabSz="914400">
              <a:lnSpc>
                <a:spcPct val="90000"/>
              </a:lnSpc>
              <a:spcAft>
                <a:spcPts val="600"/>
              </a:spcAft>
              <a:buClr>
                <a:schemeClr val="tx1"/>
              </a:buClr>
              <a:buFont typeface="Wingdings" pitchFamily="2" charset="2"/>
              <a:buChar char=""/>
            </a:pPr>
            <a:r>
              <a:rPr lang="en-US" sz="2000">
                <a:solidFill>
                  <a:schemeClr val="bg1"/>
                </a:solidFill>
              </a:rPr>
              <a:t>Families can work with their local courts and Community Behavioral Health Centers to learn about the Exparte Baker Act process.</a:t>
            </a:r>
          </a:p>
          <a:p>
            <a:pPr indent="-182880" defTabSz="914400">
              <a:lnSpc>
                <a:spcPct val="90000"/>
              </a:lnSpc>
              <a:spcAft>
                <a:spcPts val="600"/>
              </a:spcAft>
              <a:buClr>
                <a:schemeClr val="tx1"/>
              </a:buClr>
              <a:buFont typeface="Wingdings" pitchFamily="2" charset="2"/>
              <a:buChar char=""/>
            </a:pPr>
            <a:endParaRPr lang="en-US">
              <a:solidFill>
                <a:schemeClr val="bg1"/>
              </a:solidFill>
            </a:endParaRPr>
          </a:p>
          <a:p>
            <a:pPr indent="-182880" defTabSz="914400">
              <a:lnSpc>
                <a:spcPct val="90000"/>
              </a:lnSpc>
              <a:spcAft>
                <a:spcPts val="600"/>
              </a:spcAft>
              <a:buClr>
                <a:schemeClr val="tx1"/>
              </a:buClr>
              <a:buFont typeface="Wingdings" pitchFamily="2" charset="2"/>
              <a:buChar char=""/>
            </a:pPr>
            <a:endParaRPr lang="en-US">
              <a:solidFill>
                <a:schemeClr val="bg1"/>
              </a:solidFill>
            </a:endParaRPr>
          </a:p>
        </p:txBody>
      </p:sp>
    </p:spTree>
    <p:extLst>
      <p:ext uri="{BB962C8B-B14F-4D97-AF65-F5344CB8AC3E}">
        <p14:creationId xmlns:p14="http://schemas.microsoft.com/office/powerpoint/2010/main" val="4285383901"/>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4D9C4F3-3A51-4F45-8A5D-AAD196BF7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5" name="Picture 14">
            <a:extLst>
              <a:ext uri="{FF2B5EF4-FFF2-40B4-BE49-F238E27FC236}">
                <a16:creationId xmlns:a16="http://schemas.microsoft.com/office/drawing/2014/main" id="{350DCF09-D2E7-C5CF-1E64-84566ABD0B82}"/>
              </a:ext>
            </a:extLst>
          </p:cNvPr>
          <p:cNvPicPr>
            <a:picLocks noChangeAspect="1"/>
          </p:cNvPicPr>
          <p:nvPr/>
        </p:nvPicPr>
        <p:blipFill rotWithShape="1">
          <a:blip r:embed="rId2">
            <a:duotone>
              <a:schemeClr val="bg2">
                <a:shade val="45000"/>
                <a:satMod val="135000"/>
              </a:schemeClr>
              <a:prstClr val="white"/>
            </a:duotone>
            <a:alphaModFix amt="25000"/>
          </a:blip>
          <a:srcRect t="1623" r="-2" b="-2"/>
          <a:stretch/>
        </p:blipFill>
        <p:spPr>
          <a:xfrm>
            <a:off x="20" y="10"/>
            <a:ext cx="12191979" cy="6857989"/>
          </a:xfrm>
          <a:prstGeom prst="rect">
            <a:avLst/>
          </a:prstGeom>
        </p:spPr>
      </p:pic>
      <p:sp>
        <p:nvSpPr>
          <p:cNvPr id="21" name="Rectangle 20">
            <a:extLst>
              <a:ext uri="{FF2B5EF4-FFF2-40B4-BE49-F238E27FC236}">
                <a16:creationId xmlns:a16="http://schemas.microsoft.com/office/drawing/2014/main" id="{234F90F8-688B-4FD8-AFF8-43885F5FF6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176109"/>
            <a:ext cx="12188952" cy="1645919"/>
          </a:xfrm>
          <a:prstGeom prst="rect">
            <a:avLst/>
          </a:prstGeom>
          <a:solidFill>
            <a:schemeClr val="tx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FF"/>
              </a:solidFill>
            </a:endParaRPr>
          </a:p>
        </p:txBody>
      </p:sp>
      <p:sp>
        <p:nvSpPr>
          <p:cNvPr id="2" name="Title 1">
            <a:extLst>
              <a:ext uri="{FF2B5EF4-FFF2-40B4-BE49-F238E27FC236}">
                <a16:creationId xmlns:a16="http://schemas.microsoft.com/office/drawing/2014/main" id="{EFA483BB-30AC-03D8-B7C3-9DBB116CC535}"/>
              </a:ext>
            </a:extLst>
          </p:cNvPr>
          <p:cNvSpPr>
            <a:spLocks noGrp="1"/>
          </p:cNvSpPr>
          <p:nvPr>
            <p:ph type="title"/>
          </p:nvPr>
        </p:nvSpPr>
        <p:spPr>
          <a:xfrm>
            <a:off x="1202919" y="284176"/>
            <a:ext cx="9784080" cy="1508760"/>
          </a:xfrm>
        </p:spPr>
        <p:txBody>
          <a:bodyPr vert="horz" lIns="91440" tIns="45720" rIns="91440" bIns="45720" rtlCol="0" anchor="ctr">
            <a:normAutofit/>
          </a:bodyPr>
          <a:lstStyle/>
          <a:p>
            <a:r>
              <a:rPr lang="en-US" b="1"/>
              <a:t>Designated receiving facilities</a:t>
            </a:r>
          </a:p>
        </p:txBody>
      </p:sp>
      <p:sp>
        <p:nvSpPr>
          <p:cNvPr id="4" name="TextBox 3">
            <a:extLst>
              <a:ext uri="{FF2B5EF4-FFF2-40B4-BE49-F238E27FC236}">
                <a16:creationId xmlns:a16="http://schemas.microsoft.com/office/drawing/2014/main" id="{26B0EC32-7102-C8B5-37B3-4646C042A473}"/>
              </a:ext>
            </a:extLst>
          </p:cNvPr>
          <p:cNvSpPr txBox="1"/>
          <p:nvPr/>
        </p:nvSpPr>
        <p:spPr>
          <a:xfrm>
            <a:off x="905869" y="2257069"/>
            <a:ext cx="10533163" cy="4206240"/>
          </a:xfrm>
          <a:prstGeom prst="rect">
            <a:avLst/>
          </a:prstGeom>
        </p:spPr>
        <p:txBody>
          <a:bodyPr vert="horz" lIns="91440" tIns="45720" rIns="91440" bIns="45720" rtlCol="0" anchor="t">
            <a:normAutofit fontScale="92500"/>
          </a:bodyPr>
          <a:lstStyle/>
          <a:p>
            <a:pPr indent="-182880" defTabSz="914400">
              <a:lnSpc>
                <a:spcPct val="90000"/>
              </a:lnSpc>
              <a:spcAft>
                <a:spcPts val="600"/>
              </a:spcAft>
              <a:buClr>
                <a:schemeClr val="tx1"/>
              </a:buClr>
              <a:buFont typeface="Wingdings" pitchFamily="2" charset="2"/>
              <a:buChar char=""/>
            </a:pPr>
            <a:r>
              <a:rPr lang="en-US" sz="2400" b="1"/>
              <a:t>Most voluntary and involuntary Baker Act services are delivered in a designated receiving facility. Designated receiving facilities (DRFs) also provide voluntary services. </a:t>
            </a:r>
          </a:p>
          <a:p>
            <a:pPr indent="-182880" defTabSz="914400">
              <a:lnSpc>
                <a:spcPct val="90000"/>
              </a:lnSpc>
              <a:spcAft>
                <a:spcPts val="600"/>
              </a:spcAft>
              <a:buClr>
                <a:schemeClr val="tx1"/>
              </a:buClr>
              <a:buFont typeface="Wingdings" pitchFamily="2" charset="2"/>
              <a:buChar char=""/>
            </a:pPr>
            <a:endParaRPr lang="en-US" sz="2400" b="1"/>
          </a:p>
          <a:p>
            <a:pPr indent="-182880" defTabSz="914400">
              <a:lnSpc>
                <a:spcPct val="90000"/>
              </a:lnSpc>
              <a:spcAft>
                <a:spcPts val="600"/>
              </a:spcAft>
              <a:buClr>
                <a:schemeClr val="tx1"/>
              </a:buClr>
              <a:buFont typeface="Wingdings" pitchFamily="2" charset="2"/>
              <a:buChar char=""/>
            </a:pPr>
            <a:r>
              <a:rPr lang="en-US" sz="2400" b="1"/>
              <a:t>DRFs provide crisis services, suicide prevention, and stabilization services 24/7.   Many partners with the 988 Suicide Prevention Lifeline system and have mobile crisis teams and/or mental health intervention units that coordinate with their local partners, LEO, and hospital systems.</a:t>
            </a:r>
          </a:p>
          <a:p>
            <a:pPr indent="-182880" defTabSz="914400">
              <a:lnSpc>
                <a:spcPct val="90000"/>
              </a:lnSpc>
              <a:spcAft>
                <a:spcPts val="600"/>
              </a:spcAft>
              <a:buClr>
                <a:schemeClr val="tx1"/>
              </a:buClr>
              <a:buFont typeface="Wingdings" pitchFamily="2" charset="2"/>
              <a:buChar char=""/>
            </a:pPr>
            <a:endParaRPr lang="en-US" sz="2400" b="1"/>
          </a:p>
          <a:p>
            <a:pPr indent="-182880" defTabSz="914400">
              <a:lnSpc>
                <a:spcPct val="90000"/>
              </a:lnSpc>
              <a:spcAft>
                <a:spcPts val="600"/>
              </a:spcAft>
              <a:buClr>
                <a:schemeClr val="tx1"/>
              </a:buClr>
              <a:buFont typeface="Wingdings" pitchFamily="2" charset="2"/>
              <a:buChar char=""/>
            </a:pPr>
            <a:r>
              <a:rPr lang="en-US" sz="2400" b="1"/>
              <a:t>Receiving facilities are designated as either a public or private facility. The designation of receiving facilities as public or private facilities is determined by how the facility is funded and affects how individuals can be transferred between facilities.</a:t>
            </a:r>
          </a:p>
        </p:txBody>
      </p:sp>
    </p:spTree>
    <p:extLst>
      <p:ext uri="{BB962C8B-B14F-4D97-AF65-F5344CB8AC3E}">
        <p14:creationId xmlns:p14="http://schemas.microsoft.com/office/powerpoint/2010/main" val="273712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4D9C4F3-3A51-4F45-8A5D-AAD196BF7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AEF9659-02EB-59E2-95B8-71B3E9F14DC6}"/>
              </a:ext>
            </a:extLst>
          </p:cNvPr>
          <p:cNvSpPr>
            <a:spLocks noGrp="1"/>
          </p:cNvSpPr>
          <p:nvPr>
            <p:ph type="title"/>
          </p:nvPr>
        </p:nvSpPr>
        <p:spPr>
          <a:xfrm>
            <a:off x="1202919" y="284176"/>
            <a:ext cx="9784080" cy="1508760"/>
          </a:xfrm>
        </p:spPr>
        <p:txBody>
          <a:bodyPr vert="horz" lIns="91440" tIns="45720" rIns="91440" bIns="45720" rtlCol="0" anchor="ctr">
            <a:normAutofit/>
          </a:bodyPr>
          <a:lstStyle/>
          <a:p>
            <a:r>
              <a:rPr lang="en-US" b="1"/>
              <a:t>Crisis Stabilization Units (CSU)</a:t>
            </a:r>
          </a:p>
        </p:txBody>
      </p:sp>
      <p:sp>
        <p:nvSpPr>
          <p:cNvPr id="4" name="TextBox 3">
            <a:extLst>
              <a:ext uri="{FF2B5EF4-FFF2-40B4-BE49-F238E27FC236}">
                <a16:creationId xmlns:a16="http://schemas.microsoft.com/office/drawing/2014/main" id="{045A222A-815A-0C28-9D21-403709A9237F}"/>
              </a:ext>
            </a:extLst>
          </p:cNvPr>
          <p:cNvSpPr txBox="1"/>
          <p:nvPr/>
        </p:nvSpPr>
        <p:spPr>
          <a:xfrm>
            <a:off x="97971" y="2011680"/>
            <a:ext cx="7368589" cy="4378234"/>
          </a:xfrm>
          <a:prstGeom prst="rect">
            <a:avLst/>
          </a:prstGeom>
        </p:spPr>
        <p:txBody>
          <a:bodyPr vert="horz" lIns="91440" tIns="45720" rIns="91440" bIns="45720" rtlCol="0">
            <a:noAutofit/>
          </a:bodyPr>
          <a:lstStyle/>
          <a:p>
            <a:pPr indent="-182880" defTabSz="914400">
              <a:lnSpc>
                <a:spcPct val="90000"/>
              </a:lnSpc>
              <a:spcAft>
                <a:spcPts val="600"/>
              </a:spcAft>
              <a:buClr>
                <a:schemeClr val="tx1"/>
              </a:buClr>
              <a:buFont typeface="Wingdings" pitchFamily="2" charset="2"/>
              <a:buChar char=""/>
            </a:pPr>
            <a:r>
              <a:rPr lang="en-US" sz="2200"/>
              <a:t>While some public receiving facilities are hospitals, the majority are licensed as CSUs.   </a:t>
            </a:r>
          </a:p>
          <a:p>
            <a:pPr indent="-182880" defTabSz="914400">
              <a:lnSpc>
                <a:spcPct val="90000"/>
              </a:lnSpc>
              <a:spcAft>
                <a:spcPts val="600"/>
              </a:spcAft>
              <a:buClr>
                <a:schemeClr val="tx1"/>
              </a:buClr>
              <a:buFont typeface="Wingdings" pitchFamily="2" charset="2"/>
              <a:buChar char=""/>
            </a:pPr>
            <a:endParaRPr lang="en-US" sz="2200"/>
          </a:p>
          <a:p>
            <a:pPr indent="-182880" defTabSz="914400">
              <a:lnSpc>
                <a:spcPct val="90000"/>
              </a:lnSpc>
              <a:spcAft>
                <a:spcPts val="600"/>
              </a:spcAft>
              <a:buClr>
                <a:schemeClr val="tx1"/>
              </a:buClr>
              <a:buFont typeface="Wingdings" pitchFamily="2" charset="2"/>
              <a:buChar char=""/>
            </a:pPr>
            <a:r>
              <a:rPr lang="en-US" sz="2200"/>
              <a:t>CSUs provide services to individuals who are insured, uninsured and underinsured.</a:t>
            </a:r>
          </a:p>
          <a:p>
            <a:pPr indent="-182880" defTabSz="914400">
              <a:lnSpc>
                <a:spcPct val="90000"/>
              </a:lnSpc>
              <a:spcAft>
                <a:spcPts val="600"/>
              </a:spcAft>
              <a:buClr>
                <a:schemeClr val="tx1"/>
              </a:buClr>
              <a:buFont typeface="Wingdings" pitchFamily="2" charset="2"/>
              <a:buChar char=""/>
            </a:pPr>
            <a:endParaRPr lang="en-US" sz="2200"/>
          </a:p>
          <a:p>
            <a:pPr indent="-182880" defTabSz="914400">
              <a:lnSpc>
                <a:spcPct val="90000"/>
              </a:lnSpc>
              <a:spcAft>
                <a:spcPts val="600"/>
              </a:spcAft>
              <a:buClr>
                <a:schemeClr val="tx1"/>
              </a:buClr>
              <a:buFont typeface="Wingdings" pitchFamily="2" charset="2"/>
              <a:buChar char=""/>
            </a:pPr>
            <a:r>
              <a:rPr lang="en-US" sz="2200"/>
              <a:t>A CSU that serves adults may be licensed for a maximum of 30 beds, while those serving minors may be licensed for a maximum of 20 beds. </a:t>
            </a:r>
          </a:p>
          <a:p>
            <a:pPr indent="-182880" defTabSz="914400">
              <a:lnSpc>
                <a:spcPct val="90000"/>
              </a:lnSpc>
              <a:spcAft>
                <a:spcPts val="600"/>
              </a:spcAft>
              <a:buClr>
                <a:schemeClr val="tx1"/>
              </a:buClr>
              <a:buFont typeface="Wingdings" pitchFamily="2" charset="2"/>
              <a:buChar char=""/>
            </a:pPr>
            <a:endParaRPr lang="en-US" sz="2200"/>
          </a:p>
          <a:p>
            <a:pPr indent="-182880" defTabSz="914400">
              <a:lnSpc>
                <a:spcPct val="90000"/>
              </a:lnSpc>
              <a:spcAft>
                <a:spcPts val="600"/>
              </a:spcAft>
              <a:buClr>
                <a:schemeClr val="tx1"/>
              </a:buClr>
              <a:buFont typeface="Wingdings" pitchFamily="2" charset="2"/>
              <a:buChar char=""/>
            </a:pPr>
            <a:r>
              <a:rPr lang="en-US" sz="2200"/>
              <a:t>CSUs cannot exceed capacity by more than 10 percent. Capacity cannot be exceeded for longer than three (3) consecutive days and no more than seven (7) days in 30 days.</a:t>
            </a:r>
          </a:p>
        </p:txBody>
      </p:sp>
      <p:pic>
        <p:nvPicPr>
          <p:cNvPr id="6" name="Picture 5" descr="Open doors">
            <a:extLst>
              <a:ext uri="{FF2B5EF4-FFF2-40B4-BE49-F238E27FC236}">
                <a16:creationId xmlns:a16="http://schemas.microsoft.com/office/drawing/2014/main" id="{34C4BD58-3C22-4FC8-CF10-E0D01A14A3AE}"/>
              </a:ext>
            </a:extLst>
          </p:cNvPr>
          <p:cNvPicPr>
            <a:picLocks noChangeAspect="1"/>
          </p:cNvPicPr>
          <p:nvPr/>
        </p:nvPicPr>
        <p:blipFill rotWithShape="1">
          <a:blip r:embed="rId2"/>
          <a:srcRect l="34921" r="7523" b="-2"/>
          <a:stretch/>
        </p:blipFill>
        <p:spPr>
          <a:xfrm>
            <a:off x="7847215" y="1822028"/>
            <a:ext cx="4342220" cy="5035972"/>
          </a:xfrm>
          <a:prstGeom prst="rect">
            <a:avLst/>
          </a:prstGeom>
        </p:spPr>
      </p:pic>
    </p:spTree>
    <p:extLst>
      <p:ext uri="{BB962C8B-B14F-4D97-AF65-F5344CB8AC3E}">
        <p14:creationId xmlns:p14="http://schemas.microsoft.com/office/powerpoint/2010/main" val="18126584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Custom 3">
      <a:dk1>
        <a:srgbClr val="2C2C2C"/>
      </a:dk1>
      <a:lt1>
        <a:srgbClr val="FFFFFF"/>
      </a:lt1>
      <a:dk2>
        <a:srgbClr val="0061AA"/>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357A5EA15941C4099EED2D7216FAB81" ma:contentTypeVersion="17" ma:contentTypeDescription="Create a new document." ma:contentTypeScope="" ma:versionID="91be279b9c2ce089be721c7148976629">
  <xsd:schema xmlns:xsd="http://www.w3.org/2001/XMLSchema" xmlns:xs="http://www.w3.org/2001/XMLSchema" xmlns:p="http://schemas.microsoft.com/office/2006/metadata/properties" xmlns:ns1="http://schemas.microsoft.com/sharepoint/v3" xmlns:ns3="1f617561-ccee-4f99-acce-7697befdad92" xmlns:ns4="87dc24d2-5d34-42a8-8e86-b2c3adcaec30" targetNamespace="http://schemas.microsoft.com/office/2006/metadata/properties" ma:root="true" ma:fieldsID="ce0d99207951140f23e574efb74dcc13" ns1:_="" ns3:_="" ns4:_="">
    <xsd:import namespace="http://schemas.microsoft.com/sharepoint/v3"/>
    <xsd:import namespace="1f617561-ccee-4f99-acce-7697befdad92"/>
    <xsd:import namespace="87dc24d2-5d34-42a8-8e86-b2c3adcaec3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1:_ip_UnifiedCompliancePolicyProperties" minOccurs="0"/>
                <xsd:element ref="ns1:_ip_UnifiedCompliancePolicyUIAction" minOccurs="0"/>
                <xsd:element ref="ns4:MediaServiceDateTaken" minOccurs="0"/>
                <xsd:element ref="ns4:MediaLengthInSeconds"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f617561-ccee-4f99-acce-7697befdad9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7dc24d2-5d34-42a8-8e86-b2c3adcaec3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21" nillable="true" ma:displayName="MediaServiceDateTaken" ma:hidden="true" ma:internalName="MediaServiceDateTake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_activity" ma:index="23" nillable="true" ma:displayName="_activity" ma:hidden="true" ma:internalName="_activity">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87dc24d2-5d34-42a8-8e86-b2c3adcaec30" xsi:nil="true"/>
  </documentManagement>
</p:properties>
</file>

<file path=customXml/itemProps1.xml><?xml version="1.0" encoding="utf-8"?>
<ds:datastoreItem xmlns:ds="http://schemas.openxmlformats.org/officeDocument/2006/customXml" ds:itemID="{1646DCA3-8FA4-47B0-ADC3-E98B641EF63C}">
  <ds:schemaRefs>
    <ds:schemaRef ds:uri="http://schemas.microsoft.com/sharepoint/v3/contenttype/forms"/>
  </ds:schemaRefs>
</ds:datastoreItem>
</file>

<file path=customXml/itemProps2.xml><?xml version="1.0" encoding="utf-8"?>
<ds:datastoreItem xmlns:ds="http://schemas.openxmlformats.org/officeDocument/2006/customXml" ds:itemID="{3290D91C-6D82-4F1A-BFA3-94A4C86618EB}">
  <ds:schemaRefs>
    <ds:schemaRef ds:uri="1f617561-ccee-4f99-acce-7697befdad92"/>
    <ds:schemaRef ds:uri="87dc24d2-5d34-42a8-8e86-b2c3adcaec3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7DF06E7-622A-47E3-8834-F6C946DF428D}">
  <ds:schemaRefs>
    <ds:schemaRef ds:uri="1f617561-ccee-4f99-acce-7697befdad92"/>
    <ds:schemaRef ds:uri="87dc24d2-5d34-42a8-8e86-b2c3adcaec3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2005</Words>
  <Application>Microsoft Office PowerPoint</Application>
  <PresentationFormat>Widescreen</PresentationFormat>
  <Paragraphs>152</Paragraphs>
  <Slides>23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Calibri</vt:lpstr>
      <vt:lpstr>Corbel</vt:lpstr>
      <vt:lpstr>TradeGothicLTStd</vt:lpstr>
      <vt:lpstr>Wingdings</vt:lpstr>
      <vt:lpstr>Banded</vt:lpstr>
      <vt:lpstr>the Baker Act </vt:lpstr>
      <vt:lpstr>Learning Objectives</vt:lpstr>
      <vt:lpstr>HISTORY  OF THE BAKER ACT</vt:lpstr>
      <vt:lpstr>PowerPoint Presentation</vt:lpstr>
      <vt:lpstr>BAKER ACT CRITERIA</vt:lpstr>
      <vt:lpstr>PowerPoint Presentation</vt:lpstr>
      <vt:lpstr>WHO CAN INITIATE A BAKER ACT?</vt:lpstr>
      <vt:lpstr>Designated receiving facilities</vt:lpstr>
      <vt:lpstr>Crisis Stabilization Units (CSU)</vt:lpstr>
      <vt:lpstr>Transfer of Baker Acts requiring Medical Clearance</vt:lpstr>
      <vt:lpstr>PowerPoint Presentation</vt:lpstr>
      <vt:lpstr>PowerPoint Presentation</vt:lpstr>
      <vt:lpstr>BEHAVIORAL HEALTHCARE TECHNICIANS</vt:lpstr>
      <vt:lpstr>Nursing assessment</vt:lpstr>
      <vt:lpstr>Determination of competence to provide informed consent for treatment</vt:lpstr>
      <vt:lpstr>Emergency Treatment Orders </vt:lpstr>
      <vt:lpstr>examinations</vt:lpstr>
      <vt:lpstr>Continued involuntary placement</vt:lpstr>
      <vt:lpstr>Holistic and integrated treatment</vt:lpstr>
      <vt:lpstr>Stabilization and POST-Discharge</vt:lpstr>
      <vt:lpstr>Discharge planning and case management</vt:lpstr>
      <vt:lpstr>discharge PlANNING services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Occupational Safety &amp; Health Administration</dc:title>
  <dc:creator>Nate Carrington</dc:creator>
  <cp:lastModifiedBy>Rytell, Crystal L</cp:lastModifiedBy>
  <cp:revision>2</cp:revision>
  <dcterms:created xsi:type="dcterms:W3CDTF">2019-02-21T21:26:06Z</dcterms:created>
  <dcterms:modified xsi:type="dcterms:W3CDTF">2023-11-17T08:04:16Z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0x0101009357A5EA15941C4099EED2D7216FAB81</vt:lpwstr>
  </property>
</Properties>
</file>